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60" r:id="rId4"/>
    <p:sldId id="348" r:id="rId5"/>
    <p:sldId id="344" r:id="rId6"/>
    <p:sldId id="262" r:id="rId7"/>
    <p:sldId id="345" r:id="rId8"/>
    <p:sldId id="265" r:id="rId9"/>
    <p:sldId id="266" r:id="rId10"/>
    <p:sldId id="268" r:id="rId11"/>
    <p:sldId id="269" r:id="rId12"/>
    <p:sldId id="332" r:id="rId13"/>
    <p:sldId id="327" r:id="rId14"/>
    <p:sldId id="333" r:id="rId15"/>
    <p:sldId id="326" r:id="rId16"/>
    <p:sldId id="281" r:id="rId17"/>
    <p:sldId id="322" r:id="rId18"/>
    <p:sldId id="346" r:id="rId19"/>
    <p:sldId id="282" r:id="rId20"/>
    <p:sldId id="283" r:id="rId21"/>
    <p:sldId id="284" r:id="rId22"/>
    <p:sldId id="285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40" r:id="rId38"/>
    <p:sldId id="307" r:id="rId39"/>
    <p:sldId id="308" r:id="rId40"/>
    <p:sldId id="349" r:id="rId41"/>
    <p:sldId id="347" r:id="rId42"/>
    <p:sldId id="310" r:id="rId43"/>
    <p:sldId id="311" r:id="rId44"/>
    <p:sldId id="312" r:id="rId45"/>
    <p:sldId id="341" r:id="rId46"/>
    <p:sldId id="342" r:id="rId47"/>
    <p:sldId id="33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61470" autoAdjust="0"/>
  </p:normalViewPr>
  <p:slideViewPr>
    <p:cSldViewPr snapToGrid="0" snapToObjects="1">
      <p:cViewPr varScale="1">
        <p:scale>
          <a:sx n="70" d="100"/>
          <a:sy n="70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70087-C9A9-46A9-B6BD-7E6BB6BA510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A9A44141-EB96-45C2-87EB-0367DE5979D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Jan 2008</a:t>
          </a:r>
          <a:endParaRPr lang="en-US" sz="2400" dirty="0">
            <a:solidFill>
              <a:schemeClr val="bg1"/>
            </a:solidFill>
          </a:endParaRPr>
        </a:p>
      </dgm:t>
    </dgm:pt>
    <dgm:pt modelId="{BBFC817E-A206-43DA-8E79-30B6DF9975ED}" type="parTrans" cxnId="{944991B7-355F-4B84-B346-018BE17BE6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AA7872E-9978-49BF-B7D0-E2584A94D93E}" type="sibTrans" cxnId="{944991B7-355F-4B84-B346-018BE17BE6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54418A5-895D-4265-8390-84A34C329F9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Jun 2009</a:t>
          </a:r>
          <a:endParaRPr lang="en-US" sz="2400" dirty="0">
            <a:solidFill>
              <a:schemeClr val="bg1"/>
            </a:solidFill>
          </a:endParaRPr>
        </a:p>
      </dgm:t>
    </dgm:pt>
    <dgm:pt modelId="{E417135D-2055-415B-AA90-AC59C3D236AB}" type="parTrans" cxnId="{3D206D18-C127-477B-B477-A90CE0A2666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D19483-A3CD-4105-A209-F500F535FED2}" type="sibTrans" cxnId="{3D206D18-C127-477B-B477-A90CE0A2666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6C0B3B-C2D8-4080-AB1B-57B43729B31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May 2011</a:t>
          </a:r>
          <a:endParaRPr lang="en-US" sz="2400" dirty="0">
            <a:solidFill>
              <a:schemeClr val="bg1"/>
            </a:solidFill>
          </a:endParaRPr>
        </a:p>
      </dgm:t>
    </dgm:pt>
    <dgm:pt modelId="{B299AE13-5DEB-4729-9231-2544D4DA3CFF}" type="parTrans" cxnId="{9C9BAE3C-394D-4DCD-9811-4B90DE79EF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888C45-0E8B-4DC2-90B0-80BAA98BC5CE}" type="sibTrans" cxnId="{9C9BAE3C-394D-4DCD-9811-4B90DE79EF2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DE15852-AC00-48A8-86AE-2E9164A1D9B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Sep 2011</a:t>
          </a:r>
          <a:endParaRPr lang="en-US" sz="2400" dirty="0">
            <a:solidFill>
              <a:schemeClr val="bg1"/>
            </a:solidFill>
          </a:endParaRPr>
        </a:p>
      </dgm:t>
    </dgm:pt>
    <dgm:pt modelId="{4B310567-9361-4ACC-BF15-2F5C36B214C3}" type="parTrans" cxnId="{27096ADA-83C3-4B72-9B32-F980493198A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514406-A039-4246-8B43-F84AB9B3B0D9}" type="sibTrans" cxnId="{27096ADA-83C3-4B72-9B32-F980493198A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099A816-F80C-4799-81F1-5CD68088CCB5}" type="pres">
      <dgm:prSet presAssocID="{40870087-C9A9-46A9-B6BD-7E6BB6BA5100}" presName="Name0" presStyleCnt="0">
        <dgm:presLayoutVars>
          <dgm:dir/>
          <dgm:resizeHandles val="exact"/>
        </dgm:presLayoutVars>
      </dgm:prSet>
      <dgm:spPr/>
    </dgm:pt>
    <dgm:pt modelId="{D5A376FB-3F29-42FD-BCDC-3956944E3575}" type="pres">
      <dgm:prSet presAssocID="{40870087-C9A9-46A9-B6BD-7E6BB6BA5100}" presName="arrow" presStyleLbl="bgShp" presStyleIdx="0" presStyleCnt="1"/>
      <dgm:spPr/>
    </dgm:pt>
    <dgm:pt modelId="{5EF28296-966A-4F40-A5A4-9B27D380BF4D}" type="pres">
      <dgm:prSet presAssocID="{40870087-C9A9-46A9-B6BD-7E6BB6BA5100}" presName="points" presStyleCnt="0"/>
      <dgm:spPr/>
    </dgm:pt>
    <dgm:pt modelId="{DF1552BF-BEE8-4BE2-8415-B27E788ADD88}" type="pres">
      <dgm:prSet presAssocID="{A9A44141-EB96-45C2-87EB-0367DE5979DB}" presName="compositeA" presStyleCnt="0"/>
      <dgm:spPr/>
    </dgm:pt>
    <dgm:pt modelId="{8563072B-2565-4394-9BB8-B82ABF6EEBC9}" type="pres">
      <dgm:prSet presAssocID="{A9A44141-EB96-45C2-87EB-0367DE5979D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AFCF2-B9DC-45D6-B593-3669FE351957}" type="pres">
      <dgm:prSet presAssocID="{A9A44141-EB96-45C2-87EB-0367DE5979DB}" presName="circleA" presStyleLbl="node1" presStyleIdx="0" presStyleCnt="4"/>
      <dgm:spPr/>
    </dgm:pt>
    <dgm:pt modelId="{8E862870-EA50-4220-BD6B-29927BAC11EC}" type="pres">
      <dgm:prSet presAssocID="{A9A44141-EB96-45C2-87EB-0367DE5979DB}" presName="spaceA" presStyleCnt="0"/>
      <dgm:spPr/>
    </dgm:pt>
    <dgm:pt modelId="{E45CD285-99E4-45F8-A8DE-36EA1C076356}" type="pres">
      <dgm:prSet presAssocID="{2AA7872E-9978-49BF-B7D0-E2584A94D93E}" presName="space" presStyleCnt="0"/>
      <dgm:spPr/>
    </dgm:pt>
    <dgm:pt modelId="{6A54E36E-6E82-4834-A309-0143E060A9AD}" type="pres">
      <dgm:prSet presAssocID="{E54418A5-895D-4265-8390-84A34C329F94}" presName="compositeB" presStyleCnt="0"/>
      <dgm:spPr/>
    </dgm:pt>
    <dgm:pt modelId="{AEAA2916-7027-46E0-8685-C32C894BBDC9}" type="pres">
      <dgm:prSet presAssocID="{E54418A5-895D-4265-8390-84A34C329F94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9CE32-34C0-40DA-9C78-7654E86540F5}" type="pres">
      <dgm:prSet presAssocID="{E54418A5-895D-4265-8390-84A34C329F94}" presName="circleB" presStyleLbl="node1" presStyleIdx="1" presStyleCnt="4"/>
      <dgm:spPr/>
    </dgm:pt>
    <dgm:pt modelId="{34127A66-B9E2-4E88-856A-51DD17AB4E3E}" type="pres">
      <dgm:prSet presAssocID="{E54418A5-895D-4265-8390-84A34C329F94}" presName="spaceB" presStyleCnt="0"/>
      <dgm:spPr/>
    </dgm:pt>
    <dgm:pt modelId="{DE989B80-D65E-470F-A733-9B2C4CE101EA}" type="pres">
      <dgm:prSet presAssocID="{D4D19483-A3CD-4105-A209-F500F535FED2}" presName="space" presStyleCnt="0"/>
      <dgm:spPr/>
    </dgm:pt>
    <dgm:pt modelId="{8CB9FF63-5C14-4E43-BB69-E50713956FFD}" type="pres">
      <dgm:prSet presAssocID="{BF6C0B3B-C2D8-4080-AB1B-57B43729B314}" presName="compositeA" presStyleCnt="0"/>
      <dgm:spPr/>
    </dgm:pt>
    <dgm:pt modelId="{2E3A8350-1C57-436A-A93A-449051F77DCB}" type="pres">
      <dgm:prSet presAssocID="{BF6C0B3B-C2D8-4080-AB1B-57B43729B314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23B81-4BE6-4229-88D5-B8B324F7113F}" type="pres">
      <dgm:prSet presAssocID="{BF6C0B3B-C2D8-4080-AB1B-57B43729B314}" presName="circleA" presStyleLbl="node1" presStyleIdx="2" presStyleCnt="4"/>
      <dgm:spPr/>
    </dgm:pt>
    <dgm:pt modelId="{765AC1BC-EB5D-4E80-B835-DBE657488146}" type="pres">
      <dgm:prSet presAssocID="{BF6C0B3B-C2D8-4080-AB1B-57B43729B314}" presName="spaceA" presStyleCnt="0"/>
      <dgm:spPr/>
    </dgm:pt>
    <dgm:pt modelId="{2B3D1AF1-6082-4CDB-B6CE-62B6C3ABC143}" type="pres">
      <dgm:prSet presAssocID="{07888C45-0E8B-4DC2-90B0-80BAA98BC5CE}" presName="space" presStyleCnt="0"/>
      <dgm:spPr/>
    </dgm:pt>
    <dgm:pt modelId="{85F9205C-8CB1-467A-AD8A-75BBE014BF1D}" type="pres">
      <dgm:prSet presAssocID="{0DE15852-AC00-48A8-86AE-2E9164A1D9BB}" presName="compositeB" presStyleCnt="0"/>
      <dgm:spPr/>
    </dgm:pt>
    <dgm:pt modelId="{3A3CA7B0-5C88-4A32-8701-3F44A4B47F6D}" type="pres">
      <dgm:prSet presAssocID="{0DE15852-AC00-48A8-86AE-2E9164A1D9B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E5D98-E44C-4095-9F54-705E667695CF}" type="pres">
      <dgm:prSet presAssocID="{0DE15852-AC00-48A8-86AE-2E9164A1D9BB}" presName="circleB" presStyleLbl="node1" presStyleIdx="3" presStyleCnt="4"/>
      <dgm:spPr/>
    </dgm:pt>
    <dgm:pt modelId="{F7AB8D93-19F5-4187-95C1-B8B4BAF904AD}" type="pres">
      <dgm:prSet presAssocID="{0DE15852-AC00-48A8-86AE-2E9164A1D9BB}" presName="spaceB" presStyleCnt="0"/>
      <dgm:spPr/>
    </dgm:pt>
  </dgm:ptLst>
  <dgm:cxnLst>
    <dgm:cxn modelId="{C300D4DF-3F06-4C5A-A65C-C3FEE1B4A875}" type="presOf" srcId="{A9A44141-EB96-45C2-87EB-0367DE5979DB}" destId="{8563072B-2565-4394-9BB8-B82ABF6EEBC9}" srcOrd="0" destOrd="0" presId="urn:microsoft.com/office/officeart/2005/8/layout/hProcess11"/>
    <dgm:cxn modelId="{3D206D18-C127-477B-B477-A90CE0A26661}" srcId="{40870087-C9A9-46A9-B6BD-7E6BB6BA5100}" destId="{E54418A5-895D-4265-8390-84A34C329F94}" srcOrd="1" destOrd="0" parTransId="{E417135D-2055-415B-AA90-AC59C3D236AB}" sibTransId="{D4D19483-A3CD-4105-A209-F500F535FED2}"/>
    <dgm:cxn modelId="{A3444E22-1A0F-4CF5-9D7E-8D28208C948C}" type="presOf" srcId="{40870087-C9A9-46A9-B6BD-7E6BB6BA5100}" destId="{2099A816-F80C-4799-81F1-5CD68088CCB5}" srcOrd="0" destOrd="0" presId="urn:microsoft.com/office/officeart/2005/8/layout/hProcess11"/>
    <dgm:cxn modelId="{4463B033-6E36-4CD7-9C97-8D20666D78FB}" type="presOf" srcId="{BF6C0B3B-C2D8-4080-AB1B-57B43729B314}" destId="{2E3A8350-1C57-436A-A93A-449051F77DCB}" srcOrd="0" destOrd="0" presId="urn:microsoft.com/office/officeart/2005/8/layout/hProcess11"/>
    <dgm:cxn modelId="{9C9BAE3C-394D-4DCD-9811-4B90DE79EF21}" srcId="{40870087-C9A9-46A9-B6BD-7E6BB6BA5100}" destId="{BF6C0B3B-C2D8-4080-AB1B-57B43729B314}" srcOrd="2" destOrd="0" parTransId="{B299AE13-5DEB-4729-9231-2544D4DA3CFF}" sibTransId="{07888C45-0E8B-4DC2-90B0-80BAA98BC5CE}"/>
    <dgm:cxn modelId="{531A5C00-6398-449A-B025-FFE3346FA8B4}" type="presOf" srcId="{0DE15852-AC00-48A8-86AE-2E9164A1D9BB}" destId="{3A3CA7B0-5C88-4A32-8701-3F44A4B47F6D}" srcOrd="0" destOrd="0" presId="urn:microsoft.com/office/officeart/2005/8/layout/hProcess11"/>
    <dgm:cxn modelId="{27096ADA-83C3-4B72-9B32-F980493198AB}" srcId="{40870087-C9A9-46A9-B6BD-7E6BB6BA5100}" destId="{0DE15852-AC00-48A8-86AE-2E9164A1D9BB}" srcOrd="3" destOrd="0" parTransId="{4B310567-9361-4ACC-BF15-2F5C36B214C3}" sibTransId="{A4514406-A039-4246-8B43-F84AB9B3B0D9}"/>
    <dgm:cxn modelId="{944991B7-355F-4B84-B346-018BE17BE678}" srcId="{40870087-C9A9-46A9-B6BD-7E6BB6BA5100}" destId="{A9A44141-EB96-45C2-87EB-0367DE5979DB}" srcOrd="0" destOrd="0" parTransId="{BBFC817E-A206-43DA-8E79-30B6DF9975ED}" sibTransId="{2AA7872E-9978-49BF-B7D0-E2584A94D93E}"/>
    <dgm:cxn modelId="{8C873A81-5A23-42F8-B1B8-E603CA9A8267}" type="presOf" srcId="{E54418A5-895D-4265-8390-84A34C329F94}" destId="{AEAA2916-7027-46E0-8685-C32C894BBDC9}" srcOrd="0" destOrd="0" presId="urn:microsoft.com/office/officeart/2005/8/layout/hProcess11"/>
    <dgm:cxn modelId="{01DF499A-B6E3-4B29-B00E-A8A2123CD1DD}" type="presParOf" srcId="{2099A816-F80C-4799-81F1-5CD68088CCB5}" destId="{D5A376FB-3F29-42FD-BCDC-3956944E3575}" srcOrd="0" destOrd="0" presId="urn:microsoft.com/office/officeart/2005/8/layout/hProcess11"/>
    <dgm:cxn modelId="{27C4180D-0331-4D36-879E-E454C73B03F0}" type="presParOf" srcId="{2099A816-F80C-4799-81F1-5CD68088CCB5}" destId="{5EF28296-966A-4F40-A5A4-9B27D380BF4D}" srcOrd="1" destOrd="0" presId="urn:microsoft.com/office/officeart/2005/8/layout/hProcess11"/>
    <dgm:cxn modelId="{C8B63DD8-FE85-4C90-8282-C9997885BABB}" type="presParOf" srcId="{5EF28296-966A-4F40-A5A4-9B27D380BF4D}" destId="{DF1552BF-BEE8-4BE2-8415-B27E788ADD88}" srcOrd="0" destOrd="0" presId="urn:microsoft.com/office/officeart/2005/8/layout/hProcess11"/>
    <dgm:cxn modelId="{73148B6A-C50A-4EF7-B511-C38546F43D85}" type="presParOf" srcId="{DF1552BF-BEE8-4BE2-8415-B27E788ADD88}" destId="{8563072B-2565-4394-9BB8-B82ABF6EEBC9}" srcOrd="0" destOrd="0" presId="urn:microsoft.com/office/officeart/2005/8/layout/hProcess11"/>
    <dgm:cxn modelId="{83F09186-4C9F-454E-B4DE-06C270085389}" type="presParOf" srcId="{DF1552BF-BEE8-4BE2-8415-B27E788ADD88}" destId="{725AFCF2-B9DC-45D6-B593-3669FE351957}" srcOrd="1" destOrd="0" presId="urn:microsoft.com/office/officeart/2005/8/layout/hProcess11"/>
    <dgm:cxn modelId="{B6B155D6-A3E7-4CE1-874B-9108584C857D}" type="presParOf" srcId="{DF1552BF-BEE8-4BE2-8415-B27E788ADD88}" destId="{8E862870-EA50-4220-BD6B-29927BAC11EC}" srcOrd="2" destOrd="0" presId="urn:microsoft.com/office/officeart/2005/8/layout/hProcess11"/>
    <dgm:cxn modelId="{63955AEA-8CE3-4EE6-A0E5-246F2101B101}" type="presParOf" srcId="{5EF28296-966A-4F40-A5A4-9B27D380BF4D}" destId="{E45CD285-99E4-45F8-A8DE-36EA1C076356}" srcOrd="1" destOrd="0" presId="urn:microsoft.com/office/officeart/2005/8/layout/hProcess11"/>
    <dgm:cxn modelId="{1A59090C-63CF-4D37-B0E9-0038DE6EDE21}" type="presParOf" srcId="{5EF28296-966A-4F40-A5A4-9B27D380BF4D}" destId="{6A54E36E-6E82-4834-A309-0143E060A9AD}" srcOrd="2" destOrd="0" presId="urn:microsoft.com/office/officeart/2005/8/layout/hProcess11"/>
    <dgm:cxn modelId="{6C67CFA8-8AFF-402A-8C63-39982B3C0072}" type="presParOf" srcId="{6A54E36E-6E82-4834-A309-0143E060A9AD}" destId="{AEAA2916-7027-46E0-8685-C32C894BBDC9}" srcOrd="0" destOrd="0" presId="urn:microsoft.com/office/officeart/2005/8/layout/hProcess11"/>
    <dgm:cxn modelId="{89E29D36-D663-440D-8C9D-CB2C6E476A2A}" type="presParOf" srcId="{6A54E36E-6E82-4834-A309-0143E060A9AD}" destId="{2AB9CE32-34C0-40DA-9C78-7654E86540F5}" srcOrd="1" destOrd="0" presId="urn:microsoft.com/office/officeart/2005/8/layout/hProcess11"/>
    <dgm:cxn modelId="{F3A10281-00E2-49A0-8CF4-1DDAE0C6F1D6}" type="presParOf" srcId="{6A54E36E-6E82-4834-A309-0143E060A9AD}" destId="{34127A66-B9E2-4E88-856A-51DD17AB4E3E}" srcOrd="2" destOrd="0" presId="urn:microsoft.com/office/officeart/2005/8/layout/hProcess11"/>
    <dgm:cxn modelId="{C3AB1EC5-DE3F-44DC-B37C-50FBA0039D6F}" type="presParOf" srcId="{5EF28296-966A-4F40-A5A4-9B27D380BF4D}" destId="{DE989B80-D65E-470F-A733-9B2C4CE101EA}" srcOrd="3" destOrd="0" presId="urn:microsoft.com/office/officeart/2005/8/layout/hProcess11"/>
    <dgm:cxn modelId="{0BE3331C-AD9A-41AF-9103-A0820FF25F7E}" type="presParOf" srcId="{5EF28296-966A-4F40-A5A4-9B27D380BF4D}" destId="{8CB9FF63-5C14-4E43-BB69-E50713956FFD}" srcOrd="4" destOrd="0" presId="urn:microsoft.com/office/officeart/2005/8/layout/hProcess11"/>
    <dgm:cxn modelId="{45DAB9BB-BF99-4584-AF3C-C8AAFB0A8E40}" type="presParOf" srcId="{8CB9FF63-5C14-4E43-BB69-E50713956FFD}" destId="{2E3A8350-1C57-436A-A93A-449051F77DCB}" srcOrd="0" destOrd="0" presId="urn:microsoft.com/office/officeart/2005/8/layout/hProcess11"/>
    <dgm:cxn modelId="{655485DB-53A5-42AF-895F-60B05A8AAD2B}" type="presParOf" srcId="{8CB9FF63-5C14-4E43-BB69-E50713956FFD}" destId="{C4523B81-4BE6-4229-88D5-B8B324F7113F}" srcOrd="1" destOrd="0" presId="urn:microsoft.com/office/officeart/2005/8/layout/hProcess11"/>
    <dgm:cxn modelId="{952F655A-1B1E-4D9E-AA5D-626891958ECB}" type="presParOf" srcId="{8CB9FF63-5C14-4E43-BB69-E50713956FFD}" destId="{765AC1BC-EB5D-4E80-B835-DBE657488146}" srcOrd="2" destOrd="0" presId="urn:microsoft.com/office/officeart/2005/8/layout/hProcess11"/>
    <dgm:cxn modelId="{AA891012-C437-449A-AC4D-8B63E61CA035}" type="presParOf" srcId="{5EF28296-966A-4F40-A5A4-9B27D380BF4D}" destId="{2B3D1AF1-6082-4CDB-B6CE-62B6C3ABC143}" srcOrd="5" destOrd="0" presId="urn:microsoft.com/office/officeart/2005/8/layout/hProcess11"/>
    <dgm:cxn modelId="{977AB6F1-A832-473E-B0B0-447388931E1B}" type="presParOf" srcId="{5EF28296-966A-4F40-A5A4-9B27D380BF4D}" destId="{85F9205C-8CB1-467A-AD8A-75BBE014BF1D}" srcOrd="6" destOrd="0" presId="urn:microsoft.com/office/officeart/2005/8/layout/hProcess11"/>
    <dgm:cxn modelId="{BBC032A2-1369-445B-8693-BF9712431F1C}" type="presParOf" srcId="{85F9205C-8CB1-467A-AD8A-75BBE014BF1D}" destId="{3A3CA7B0-5C88-4A32-8701-3F44A4B47F6D}" srcOrd="0" destOrd="0" presId="urn:microsoft.com/office/officeart/2005/8/layout/hProcess11"/>
    <dgm:cxn modelId="{EDBB84B4-EEF8-4ABB-896D-5A748B0191EF}" type="presParOf" srcId="{85F9205C-8CB1-467A-AD8A-75BBE014BF1D}" destId="{4E5E5D98-E44C-4095-9F54-705E667695CF}" srcOrd="1" destOrd="0" presId="urn:microsoft.com/office/officeart/2005/8/layout/hProcess11"/>
    <dgm:cxn modelId="{D4121176-C569-4E9B-A20A-A33FA2855433}" type="presParOf" srcId="{85F9205C-8CB1-467A-AD8A-75BBE014BF1D}" destId="{F7AB8D93-19F5-4187-95C1-B8B4BAF904A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376FB-3F29-42FD-BCDC-3956944E3575}">
      <dsp:nvSpPr>
        <dsp:cNvPr id="0" name=""/>
        <dsp:cNvSpPr/>
      </dsp:nvSpPr>
      <dsp:spPr>
        <a:xfrm>
          <a:off x="0" y="1219199"/>
          <a:ext cx="7994755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3072B-2565-4394-9BB8-B82ABF6EEBC9}">
      <dsp:nvSpPr>
        <dsp:cNvPr id="0" name=""/>
        <dsp:cNvSpPr/>
      </dsp:nvSpPr>
      <dsp:spPr>
        <a:xfrm>
          <a:off x="3601" y="0"/>
          <a:ext cx="173206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Jan 2008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01" y="0"/>
        <a:ext cx="1732066" cy="1625600"/>
      </dsp:txXfrm>
    </dsp:sp>
    <dsp:sp modelId="{725AFCF2-B9DC-45D6-B593-3669FE351957}">
      <dsp:nvSpPr>
        <dsp:cNvPr id="0" name=""/>
        <dsp:cNvSpPr/>
      </dsp:nvSpPr>
      <dsp:spPr>
        <a:xfrm>
          <a:off x="66643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A2916-7027-46E0-8685-C32C894BBDC9}">
      <dsp:nvSpPr>
        <dsp:cNvPr id="0" name=""/>
        <dsp:cNvSpPr/>
      </dsp:nvSpPr>
      <dsp:spPr>
        <a:xfrm>
          <a:off x="1822271" y="2438399"/>
          <a:ext cx="173206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Jun 2009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822271" y="2438399"/>
        <a:ext cx="1732066" cy="1625600"/>
      </dsp:txXfrm>
    </dsp:sp>
    <dsp:sp modelId="{2AB9CE32-34C0-40DA-9C78-7654E86540F5}">
      <dsp:nvSpPr>
        <dsp:cNvPr id="0" name=""/>
        <dsp:cNvSpPr/>
      </dsp:nvSpPr>
      <dsp:spPr>
        <a:xfrm>
          <a:off x="248510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A8350-1C57-436A-A93A-449051F77DCB}">
      <dsp:nvSpPr>
        <dsp:cNvPr id="0" name=""/>
        <dsp:cNvSpPr/>
      </dsp:nvSpPr>
      <dsp:spPr>
        <a:xfrm>
          <a:off x="3640941" y="0"/>
          <a:ext cx="173206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May 2011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40941" y="0"/>
        <a:ext cx="1732066" cy="1625600"/>
      </dsp:txXfrm>
    </dsp:sp>
    <dsp:sp modelId="{C4523B81-4BE6-4229-88D5-B8B324F7113F}">
      <dsp:nvSpPr>
        <dsp:cNvPr id="0" name=""/>
        <dsp:cNvSpPr/>
      </dsp:nvSpPr>
      <dsp:spPr>
        <a:xfrm>
          <a:off x="430377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CA7B0-5C88-4A32-8701-3F44A4B47F6D}">
      <dsp:nvSpPr>
        <dsp:cNvPr id="0" name=""/>
        <dsp:cNvSpPr/>
      </dsp:nvSpPr>
      <dsp:spPr>
        <a:xfrm>
          <a:off x="5459611" y="2438399"/>
          <a:ext cx="1732066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Sep 2011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459611" y="2438399"/>
        <a:ext cx="1732066" cy="1625600"/>
      </dsp:txXfrm>
    </dsp:sp>
    <dsp:sp modelId="{4E5E5D98-E44C-4095-9F54-705E667695CF}">
      <dsp:nvSpPr>
        <dsp:cNvPr id="0" name=""/>
        <dsp:cNvSpPr/>
      </dsp:nvSpPr>
      <dsp:spPr>
        <a:xfrm>
          <a:off x="612244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F3613-7F58-4FD8-B259-60B9EBC63C23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4221C-FFAF-468B-A4D3-F8F4FA27D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HMR=Home</a:t>
            </a:r>
            <a:r>
              <a:rPr lang="en-US" baseline="0" dirty="0" smtClean="0"/>
              <a:t> Meal Replacement (delivery and carryout only) excludes dine in.</a:t>
            </a:r>
          </a:p>
          <a:p>
            <a:r>
              <a:rPr lang="en-US" baseline="0" dirty="0" smtClean="0"/>
              <a:t>Best measure for our business as to how the digital teams are performing (web, email, etc)</a:t>
            </a:r>
          </a:p>
          <a:p>
            <a:pPr>
              <a:buFontTx/>
              <a:buChar char="-"/>
            </a:pPr>
            <a:r>
              <a:rPr lang="en-US" baseline="0" dirty="0" smtClean="0"/>
              <a:t>Online sales rise and fall with offline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 smtClean="0"/>
              <a:t>Increases in Online mix shows online outperforming offline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17240-3747-43DF-AD08-D9F1C15078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engines are large databases created by ‘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spidering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the Web using search engine robots. These robots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small pieces of software that follow links on the Web and record the content found at each URL. All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is then built into an index and made searchable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keyphrase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other quality.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there are typically many millions of Web sites, pictures, or other types of content that may be relevant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user query, search engines spend most of their time creating scalable ways of ranking and ordering sites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ways that users find helpful. Search engine optimization seeks to re-structure Web content to make it rank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relative to competitors.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17240-3747-43DF-AD08-D9F1C15078E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E7524-FC83-48B3-A1F6-028E9B550A14}" type="slidenum">
              <a:rPr lang="en-US"/>
              <a:pPr/>
              <a:t>14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79450"/>
            <a:ext cx="4624388" cy="34686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Quality Score </a:t>
            </a:r>
            <a:r>
              <a:rPr lang="en-US" sz="1400" dirty="0" smtClean="0">
                <a:latin typeface="+mn-lt"/>
              </a:rPr>
              <a:t>is determined by a combination of factors, including:</a:t>
            </a:r>
            <a:br>
              <a:rPr lang="en-US" sz="1400" dirty="0" smtClean="0">
                <a:latin typeface="+mn-lt"/>
              </a:rPr>
            </a:br>
            <a:endParaRPr lang="en-US" sz="1400" b="1" dirty="0" smtClean="0">
              <a:latin typeface="+mn-lt"/>
            </a:endParaRPr>
          </a:p>
          <a:p>
            <a:pPr marL="285750" lvl="1" indent="-171450">
              <a:spcAft>
                <a:spcPct val="50000"/>
              </a:spcAft>
              <a:buFontTx/>
              <a:buChar char="•"/>
            </a:pPr>
            <a:r>
              <a:rPr lang="en-US" sz="1400" dirty="0" smtClean="0">
                <a:latin typeface="+mn-lt"/>
              </a:rPr>
              <a:t>Click-through-rate</a:t>
            </a:r>
          </a:p>
          <a:p>
            <a:pPr marL="285750" lvl="1" indent="-171450">
              <a:spcAft>
                <a:spcPct val="50000"/>
              </a:spcAft>
              <a:buFontTx/>
              <a:buChar char="•"/>
            </a:pPr>
            <a:r>
              <a:rPr lang="en-US" sz="1400" dirty="0" smtClean="0">
                <a:latin typeface="+mn-lt"/>
              </a:rPr>
              <a:t>Keyword relevance</a:t>
            </a:r>
          </a:p>
          <a:p>
            <a:pPr marL="285750" lvl="1" indent="-171450">
              <a:spcAft>
                <a:spcPct val="50000"/>
              </a:spcAft>
              <a:buFontTx/>
              <a:buChar char="•"/>
            </a:pPr>
            <a:r>
              <a:rPr lang="en-US" sz="1400" dirty="0" smtClean="0">
                <a:latin typeface="+mn-lt"/>
              </a:rPr>
              <a:t>Ad text relevance</a:t>
            </a:r>
          </a:p>
          <a:p>
            <a:pPr marL="285750" lvl="1" indent="-171450">
              <a:spcAft>
                <a:spcPct val="50000"/>
              </a:spcAft>
              <a:buFontTx/>
              <a:buChar char="•"/>
            </a:pPr>
            <a:r>
              <a:rPr lang="en-US" sz="1400" dirty="0" smtClean="0">
                <a:latin typeface="+mn-lt"/>
              </a:rPr>
              <a:t>Landing page quality 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4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4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1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9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3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3847-2C5F-A34A-9FBA-6A972EEF9092}" type="datetimeFigureOut">
              <a:rPr lang="en-US" smtClean="0"/>
              <a:pPr/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16F2-954D-6445-97B8-4D9F25F5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miching.com/groups/2012-global-digital-summit-cascad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phdmobile.digital.linneydesign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RIS 12321 Digital Summit logoFINAL_bk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48" y="2107648"/>
            <a:ext cx="2642704" cy="2642704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827337" y="1670917"/>
            <a:ext cx="2627062" cy="351616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Online and Mobile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79967" y="1670917"/>
            <a:ext cx="3064034" cy="351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rgbClr val="00429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39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Find a store</a:t>
            </a:r>
          </a:p>
          <a:p>
            <a:r>
              <a:rPr lang="en-US" dirty="0" smtClean="0"/>
              <a:t>Select occasion and location</a:t>
            </a:r>
          </a:p>
          <a:p>
            <a:r>
              <a:rPr lang="en-US" dirty="0" smtClean="0"/>
              <a:t>Select products</a:t>
            </a:r>
          </a:p>
          <a:p>
            <a:r>
              <a:rPr lang="en-US" dirty="0" smtClean="0"/>
              <a:t>Checkout</a:t>
            </a:r>
          </a:p>
          <a:p>
            <a:r>
              <a:rPr lang="en-US" dirty="0" smtClean="0"/>
              <a:t>Post Checkout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600" b="1" dirty="0" smtClean="0"/>
              <a:t>Requires cross-functional excellence!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Online Customer 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search </a:t>
            </a:r>
          </a:p>
          <a:p>
            <a:r>
              <a:rPr lang="en-US" dirty="0" smtClean="0"/>
              <a:t>Understanding how search works</a:t>
            </a:r>
          </a:p>
          <a:p>
            <a:r>
              <a:rPr lang="en-US" dirty="0" smtClean="0"/>
              <a:t>Ideas to improve capabilities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Finding our stores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and Delivery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979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Search traffic can be critical part of our business</a:t>
            </a:r>
          </a:p>
          <a:p>
            <a:r>
              <a:rPr lang="en-US" dirty="0" smtClean="0"/>
              <a:t>Optimized pages will result in more traffic </a:t>
            </a:r>
            <a:r>
              <a:rPr lang="en-US" smtClean="0"/>
              <a:t>to site</a:t>
            </a:r>
            <a:endParaRPr lang="en-US" dirty="0" smtClean="0"/>
          </a:p>
          <a:p>
            <a:r>
              <a:rPr lang="en-US" dirty="0" smtClean="0"/>
              <a:t>Should be monitored monthly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3983" r="2623" b="11950"/>
          <a:stretch>
            <a:fillRect/>
          </a:stretch>
        </p:blipFill>
        <p:spPr bwMode="auto">
          <a:xfrm>
            <a:off x="4808926" y="1450722"/>
            <a:ext cx="4239146" cy="229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Search Page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872" t="14989" r="11937" b="9809"/>
          <a:stretch>
            <a:fillRect/>
          </a:stretch>
        </p:blipFill>
        <p:spPr bwMode="auto">
          <a:xfrm>
            <a:off x="762000" y="114300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828800" y="1676400"/>
            <a:ext cx="4800600" cy="609600"/>
          </a:xfrm>
          <a:prstGeom prst="roundRect">
            <a:avLst>
              <a:gd name="adj" fmla="val 2806"/>
            </a:avLst>
          </a:prstGeom>
          <a:noFill/>
          <a:ln w="25400">
            <a:solidFill>
              <a:srgbClr val="E60D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705600" y="1600200"/>
            <a:ext cx="1600200" cy="2286000"/>
          </a:xfrm>
          <a:prstGeom prst="roundRect">
            <a:avLst>
              <a:gd name="adj" fmla="val 2806"/>
            </a:avLst>
          </a:prstGeom>
          <a:noFill/>
          <a:ln w="25400">
            <a:solidFill>
              <a:srgbClr val="E60D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1828800" y="2362200"/>
            <a:ext cx="4800600" cy="3983037"/>
          </a:xfrm>
          <a:prstGeom prst="roundRect">
            <a:avLst>
              <a:gd name="adj" fmla="val 2806"/>
            </a:avLst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727376" y="5400152"/>
            <a:ext cx="1784350" cy="107721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Natural Search</a:t>
            </a:r>
            <a:r>
              <a:rPr lang="en-US" sz="1600" b="1" dirty="0">
                <a:solidFill>
                  <a:srgbClr val="E60D2E"/>
                </a:solidFill>
                <a:latin typeface="+mn-lt"/>
              </a:rPr>
              <a:t/>
            </a:r>
            <a:br>
              <a:rPr lang="en-US" sz="1600" b="1" dirty="0">
                <a:solidFill>
                  <a:srgbClr val="E60D2E"/>
                </a:solidFill>
                <a:latin typeface="+mn-lt"/>
              </a:rPr>
            </a:br>
            <a:r>
              <a:rPr lang="en-US" sz="1600" dirty="0">
                <a:solidFill>
                  <a:srgbClr val="3C3C3C"/>
                </a:solidFill>
                <a:latin typeface="+mn-lt"/>
              </a:rPr>
              <a:t>Results generated algorithmically – unbiased and unpaid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391400" y="3194637"/>
            <a:ext cx="1600200" cy="147117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rgbClr val="E60D2E"/>
                </a:solidFill>
                <a:latin typeface="+mn-lt"/>
              </a:rPr>
              <a:t>Sponsored Links</a:t>
            </a:r>
            <a:r>
              <a:rPr lang="en-US" sz="1600" dirty="0">
                <a:solidFill>
                  <a:srgbClr val="3C3C3C"/>
                </a:solidFill>
                <a:latin typeface="+mn-lt"/>
              </a:rPr>
              <a:t/>
            </a:r>
            <a:br>
              <a:rPr lang="en-US" sz="1600" dirty="0">
                <a:solidFill>
                  <a:srgbClr val="3C3C3C"/>
                </a:solidFill>
                <a:latin typeface="+mn-lt"/>
              </a:rPr>
            </a:br>
            <a:r>
              <a:rPr lang="en-US" sz="1600" dirty="0">
                <a:solidFill>
                  <a:srgbClr val="3C3C3C"/>
                </a:solidFill>
                <a:latin typeface="+mn-lt"/>
              </a:rPr>
              <a:t>Reach consumers at the moment they demonstrate interest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5067300" y="3619500"/>
            <a:ext cx="2209800" cy="1524000"/>
          </a:xfrm>
          <a:prstGeom prst="straightConnector1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90786" y="2069960"/>
            <a:ext cx="1300614" cy="12828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0"/>
          </p:cNvCxnSpPr>
          <p:nvPr/>
        </p:nvCxnSpPr>
        <p:spPr>
          <a:xfrm flipH="1" flipV="1">
            <a:off x="8176008" y="2476181"/>
            <a:ext cx="15492" cy="7184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64808" y="4820696"/>
            <a:ext cx="4038600" cy="1447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4" idx="0"/>
          </p:cNvCxnSpPr>
          <p:nvPr/>
        </p:nvCxnSpPr>
        <p:spPr>
          <a:xfrm flipV="1">
            <a:off x="952500" y="5334002"/>
            <a:ext cx="1333500" cy="22859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52400" y="5562601"/>
            <a:ext cx="1600200" cy="683264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Universal Search</a:t>
            </a:r>
            <a:r>
              <a:rPr lang="en-US" sz="1600" dirty="0">
                <a:solidFill>
                  <a:srgbClr val="3C3C3C"/>
                </a:solidFill>
                <a:latin typeface="+mn-lt"/>
              </a:rPr>
              <a:t/>
            </a:r>
            <a:br>
              <a:rPr lang="en-US" sz="1600" dirty="0">
                <a:solidFill>
                  <a:srgbClr val="3C3C3C"/>
                </a:solidFill>
                <a:latin typeface="+mn-lt"/>
              </a:rPr>
            </a:br>
            <a:r>
              <a:rPr lang="en-US" sz="1600" dirty="0" smtClean="0">
                <a:solidFill>
                  <a:srgbClr val="3C3C3C"/>
                </a:solidFill>
                <a:latin typeface="+mn-lt"/>
              </a:rPr>
              <a:t>Maps, Images, Video</a:t>
            </a:r>
            <a:endParaRPr lang="en-US" sz="1600" dirty="0">
              <a:solidFill>
                <a:srgbClr val="3C3C3C"/>
              </a:solidFill>
              <a:latin typeface="+mn-lt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1864808" y="1989573"/>
            <a:ext cx="2408256" cy="271307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32" idx="0"/>
          </p:cNvCxnSpPr>
          <p:nvPr/>
        </p:nvCxnSpPr>
        <p:spPr>
          <a:xfrm flipV="1">
            <a:off x="952500" y="2069960"/>
            <a:ext cx="1037074" cy="181624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52400" y="3886200"/>
            <a:ext cx="1600200" cy="683264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err="1" smtClean="0">
                <a:solidFill>
                  <a:srgbClr val="00B0F0"/>
                </a:solidFill>
                <a:latin typeface="+mn-lt"/>
              </a:rPr>
              <a:t>Sitelinks</a:t>
            </a:r>
            <a:r>
              <a:rPr lang="en-US" sz="1600" dirty="0">
                <a:solidFill>
                  <a:srgbClr val="3C3C3C"/>
                </a:solidFill>
                <a:latin typeface="+mn-lt"/>
              </a:rPr>
              <a:t/>
            </a:r>
            <a:br>
              <a:rPr lang="en-US" sz="1600" dirty="0">
                <a:solidFill>
                  <a:srgbClr val="3C3C3C"/>
                </a:solidFill>
                <a:latin typeface="+mn-lt"/>
              </a:rPr>
            </a:br>
            <a:r>
              <a:rPr lang="en-US" sz="1600" dirty="0" smtClean="0">
                <a:solidFill>
                  <a:srgbClr val="3C3C3C"/>
                </a:solidFill>
                <a:latin typeface="+mn-lt"/>
              </a:rPr>
              <a:t>Help users navigate site</a:t>
            </a:r>
            <a:endParaRPr lang="en-US" sz="1600" dirty="0">
              <a:solidFill>
                <a:srgbClr val="3C3C3C"/>
              </a:solidFill>
              <a:latin typeface="+mn-lt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1868995" y="2842010"/>
            <a:ext cx="1636207" cy="510791"/>
          </a:xfrm>
          <a:prstGeom prst="flowChartAlternate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2" idx="0"/>
          </p:cNvCxnSpPr>
          <p:nvPr/>
        </p:nvCxnSpPr>
        <p:spPr>
          <a:xfrm flipV="1">
            <a:off x="952500" y="2994413"/>
            <a:ext cx="1057172" cy="89178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21" grpId="0" animBg="1"/>
      <p:bldP spid="24" grpId="0" animBg="1"/>
      <p:bldP spid="27" grpId="0" animBg="1"/>
      <p:bldP spid="32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Bidding and Paying to Be Number One</a:t>
            </a:r>
          </a:p>
        </p:txBody>
      </p:sp>
      <p:sp>
        <p:nvSpPr>
          <p:cNvPr id="2113539" name="AutoShape 10"/>
          <p:cNvSpPr>
            <a:spLocks noChangeArrowheads="1"/>
          </p:cNvSpPr>
          <p:nvPr/>
        </p:nvSpPr>
        <p:spPr bwMode="auto">
          <a:xfrm>
            <a:off x="1301750" y="5561014"/>
            <a:ext cx="6508750" cy="728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  <a:latin typeface="+mn-lt"/>
              </a:rPr>
              <a:t>Improving Quality Score is an effective way to raise ad position, while controlling costs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45088" y="1247777"/>
            <a:ext cx="1587500" cy="1833563"/>
            <a:chOff x="3241" y="786"/>
            <a:chExt cx="1000" cy="1155"/>
          </a:xfrm>
        </p:grpSpPr>
        <p:sp>
          <p:nvSpPr>
            <p:cNvPr id="36922" name="AutoShape 5"/>
            <p:cNvSpPr>
              <a:spLocks noChangeArrowheads="1"/>
            </p:cNvSpPr>
            <p:nvPr/>
          </p:nvSpPr>
          <p:spPr bwMode="auto">
            <a:xfrm>
              <a:off x="3612" y="804"/>
              <a:ext cx="629" cy="292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Ad</a:t>
              </a:r>
              <a:br>
                <a:rPr lang="en-US" sz="2000" b="1" dirty="0">
                  <a:solidFill>
                    <a:schemeClr val="bg1"/>
                  </a:solidFill>
                  <a:latin typeface="+mn-lt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Rank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13542" name="Text Box 6"/>
            <p:cNvSpPr txBox="1">
              <a:spLocks noChangeArrowheads="1"/>
            </p:cNvSpPr>
            <p:nvPr/>
          </p:nvSpPr>
          <p:spPr bwMode="auto">
            <a:xfrm>
              <a:off x="3241" y="786"/>
              <a:ext cx="1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=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6924" name="Rectangle 7"/>
            <p:cNvSpPr>
              <a:spLocks noChangeArrowheads="1"/>
            </p:cNvSpPr>
            <p:nvPr/>
          </p:nvSpPr>
          <p:spPr bwMode="auto">
            <a:xfrm>
              <a:off x="3644" y="1284"/>
              <a:ext cx="56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</a:pPr>
              <a:r>
                <a:rPr lang="en-US" sz="2200">
                  <a:solidFill>
                    <a:schemeClr val="bg1"/>
                  </a:solidFill>
                  <a:latin typeface="+mn-lt"/>
                </a:rPr>
                <a:t>1.00</a:t>
              </a:r>
            </a:p>
          </p:txBody>
        </p:sp>
        <p:sp>
          <p:nvSpPr>
            <p:cNvPr id="36925" name="Rectangle 8"/>
            <p:cNvSpPr>
              <a:spLocks noChangeArrowheads="1"/>
            </p:cNvSpPr>
            <p:nvPr/>
          </p:nvSpPr>
          <p:spPr bwMode="auto">
            <a:xfrm>
              <a:off x="3656" y="1670"/>
              <a:ext cx="53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</a:pPr>
              <a:r>
                <a:rPr lang="en-US" sz="2200">
                  <a:solidFill>
                    <a:schemeClr val="bg1"/>
                  </a:solidFill>
                  <a:latin typeface="+mn-lt"/>
                </a:rPr>
                <a:t>0.75</a:t>
              </a:r>
            </a:p>
          </p:txBody>
        </p:sp>
        <p:sp>
          <p:nvSpPr>
            <p:cNvPr id="36926" name="Text Box 9"/>
            <p:cNvSpPr txBox="1">
              <a:spLocks noChangeArrowheads="1"/>
            </p:cNvSpPr>
            <p:nvPr/>
          </p:nvSpPr>
          <p:spPr bwMode="auto">
            <a:xfrm>
              <a:off x="3241" y="1294"/>
              <a:ext cx="1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+mn-lt"/>
                </a:rPr>
                <a:t>=</a:t>
              </a:r>
            </a:p>
          </p:txBody>
        </p:sp>
        <p:sp>
          <p:nvSpPr>
            <p:cNvPr id="36927" name="Text Box 10"/>
            <p:cNvSpPr txBox="1">
              <a:spLocks noChangeArrowheads="1"/>
            </p:cNvSpPr>
            <p:nvPr/>
          </p:nvSpPr>
          <p:spPr bwMode="auto">
            <a:xfrm>
              <a:off x="3241" y="1677"/>
              <a:ext cx="15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+mn-lt"/>
                </a:rPr>
                <a:t>=</a:t>
              </a:r>
            </a:p>
          </p:txBody>
        </p:sp>
      </p:grpSp>
      <p:sp>
        <p:nvSpPr>
          <p:cNvPr id="36870" name="AutoShape 12"/>
          <p:cNvSpPr>
            <a:spLocks noChangeArrowheads="1"/>
          </p:cNvSpPr>
          <p:nvPr/>
        </p:nvSpPr>
        <p:spPr bwMode="auto">
          <a:xfrm>
            <a:off x="1922465" y="1276351"/>
            <a:ext cx="998537" cy="461963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</a:rPr>
              <a:t>Quality</a:t>
            </a:r>
            <a:br>
              <a:rPr lang="en-US" sz="2000" b="1" dirty="0">
                <a:solidFill>
                  <a:srgbClr val="FF0000"/>
                </a:solidFill>
                <a:latin typeface="+mn-lt"/>
              </a:rPr>
            </a:br>
            <a:r>
              <a:rPr lang="en-US" sz="2000" b="1" dirty="0">
                <a:solidFill>
                  <a:srgbClr val="FF0000"/>
                </a:solidFill>
                <a:latin typeface="+mn-lt"/>
              </a:rPr>
              <a:t>Score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871" name="Text Box 13"/>
          <p:cNvSpPr txBox="1">
            <a:spLocks noChangeArrowheads="1"/>
          </p:cNvSpPr>
          <p:nvPr/>
        </p:nvSpPr>
        <p:spPr bwMode="auto">
          <a:xfrm>
            <a:off x="1584325" y="4392613"/>
            <a:ext cx="1638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Pizza Hut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is more relevant for users</a:t>
            </a:r>
          </a:p>
        </p:txBody>
      </p:sp>
      <p:pic>
        <p:nvPicPr>
          <p:cNvPr id="36872" name="Picture 15" descr="key_art_john_doe"/>
          <p:cNvPicPr>
            <a:picLocks noChangeAspect="1" noChangeArrowheads="1"/>
          </p:cNvPicPr>
          <p:nvPr/>
        </p:nvPicPr>
        <p:blipFill>
          <a:blip r:embed="rId3" cstate="print"/>
          <a:srcRect l="26520" t="23268" r="8342" b="49570"/>
          <a:stretch>
            <a:fillRect/>
          </a:stretch>
        </p:blipFill>
        <p:spPr bwMode="auto">
          <a:xfrm>
            <a:off x="566738" y="2779713"/>
            <a:ext cx="9715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16"/>
          <p:cNvSpPr>
            <a:spLocks noChangeArrowheads="1"/>
          </p:cNvSpPr>
          <p:nvPr/>
        </p:nvSpPr>
        <p:spPr bwMode="auto">
          <a:xfrm>
            <a:off x="2105027" y="2036765"/>
            <a:ext cx="6397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200" b="1">
                <a:solidFill>
                  <a:schemeClr val="bg1"/>
                </a:solidFill>
                <a:latin typeface="+mn-lt"/>
              </a:rPr>
              <a:t>2.0</a:t>
            </a:r>
          </a:p>
        </p:txBody>
      </p:sp>
      <p:sp>
        <p:nvSpPr>
          <p:cNvPr id="36874" name="Rectangle 17"/>
          <p:cNvSpPr>
            <a:spLocks noChangeArrowheads="1"/>
          </p:cNvSpPr>
          <p:nvPr/>
        </p:nvSpPr>
        <p:spPr bwMode="auto">
          <a:xfrm>
            <a:off x="2105027" y="2651126"/>
            <a:ext cx="6397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200">
                <a:solidFill>
                  <a:schemeClr val="bg1"/>
                </a:solidFill>
                <a:latin typeface="+mn-lt"/>
              </a:rPr>
              <a:t>1.0</a:t>
            </a:r>
          </a:p>
        </p:txBody>
      </p:sp>
      <p:sp>
        <p:nvSpPr>
          <p:cNvPr id="36875" name="Text Box 18"/>
          <p:cNvSpPr txBox="1">
            <a:spLocks noChangeArrowheads="1"/>
          </p:cNvSpPr>
          <p:nvPr/>
        </p:nvSpPr>
        <p:spPr bwMode="auto">
          <a:xfrm>
            <a:off x="1628775" y="2054225"/>
            <a:ext cx="24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</a:rPr>
              <a:t>=</a:t>
            </a:r>
          </a:p>
        </p:txBody>
      </p:sp>
      <p:sp>
        <p:nvSpPr>
          <p:cNvPr id="36876" name="Text Box 19"/>
          <p:cNvSpPr txBox="1">
            <a:spLocks noChangeArrowheads="1"/>
          </p:cNvSpPr>
          <p:nvPr/>
        </p:nvSpPr>
        <p:spPr bwMode="auto">
          <a:xfrm>
            <a:off x="1631950" y="2667001"/>
            <a:ext cx="24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</a:rPr>
              <a:t>=</a:t>
            </a:r>
          </a:p>
        </p:txBody>
      </p:sp>
      <p:sp>
        <p:nvSpPr>
          <p:cNvPr id="2113556" name="AutoShape 20"/>
          <p:cNvSpPr>
            <a:spLocks noChangeArrowheads="1"/>
          </p:cNvSpPr>
          <p:nvPr/>
        </p:nvSpPr>
        <p:spPr bwMode="auto">
          <a:xfrm>
            <a:off x="1936750" y="3448051"/>
            <a:ext cx="971550" cy="850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latin typeface="+mn-lt"/>
              <a:cs typeface="Arial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248025" y="1211263"/>
            <a:ext cx="1900238" cy="3714750"/>
            <a:chOff x="2046" y="763"/>
            <a:chExt cx="1197" cy="2340"/>
          </a:xfrm>
        </p:grpSpPr>
        <p:sp>
          <p:nvSpPr>
            <p:cNvPr id="2113558" name="Text Box 22"/>
            <p:cNvSpPr txBox="1">
              <a:spLocks noChangeArrowheads="1"/>
            </p:cNvSpPr>
            <p:nvPr/>
          </p:nvSpPr>
          <p:spPr bwMode="auto">
            <a:xfrm>
              <a:off x="2054" y="763"/>
              <a:ext cx="1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charset="0"/>
                </a:rPr>
                <a:t>x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113559" name="AutoShape 23"/>
            <p:cNvSpPr>
              <a:spLocks noChangeArrowheads="1"/>
            </p:cNvSpPr>
            <p:nvPr/>
          </p:nvSpPr>
          <p:spPr bwMode="auto">
            <a:xfrm>
              <a:off x="2421" y="804"/>
              <a:ext cx="630" cy="292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  <a:t>Max</a:t>
              </a:r>
              <a:br>
                <a:rPr lang="en-US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  <a:t>CPC</a:t>
              </a:r>
              <a:endParaRPr lang="en-US" sz="20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13560" name="Rectangle 24"/>
            <p:cNvSpPr>
              <a:spLocks noChangeArrowheads="1"/>
            </p:cNvSpPr>
            <p:nvPr/>
          </p:nvSpPr>
          <p:spPr bwMode="auto">
            <a:xfrm>
              <a:off x="2432" y="1284"/>
              <a:ext cx="60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spcBef>
                  <a:spcPct val="100000"/>
                </a:spcBef>
                <a:defRPr/>
              </a:pPr>
              <a:r>
                <a:rPr lang="en-US" sz="2200">
                  <a:solidFill>
                    <a:schemeClr val="bg1"/>
                  </a:solidFill>
                  <a:latin typeface="+mn-lt"/>
                  <a:cs typeface="Arial" charset="0"/>
                </a:rPr>
                <a:t>$0.50</a:t>
              </a:r>
            </a:p>
          </p:txBody>
        </p:sp>
        <p:sp>
          <p:nvSpPr>
            <p:cNvPr id="2113561" name="Rectangle 25"/>
            <p:cNvSpPr>
              <a:spLocks noChangeArrowheads="1"/>
            </p:cNvSpPr>
            <p:nvPr/>
          </p:nvSpPr>
          <p:spPr bwMode="auto">
            <a:xfrm>
              <a:off x="2432" y="1670"/>
              <a:ext cx="60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spcBef>
                  <a:spcPct val="100000"/>
                </a:spcBef>
                <a:defRPr/>
              </a:pPr>
              <a:r>
                <a:rPr lang="en-US" sz="2200" b="1">
                  <a:solidFill>
                    <a:schemeClr val="bg1"/>
                  </a:solidFill>
                  <a:latin typeface="+mn-lt"/>
                  <a:cs typeface="Arial" charset="0"/>
                </a:rPr>
                <a:t>$0.75</a:t>
              </a:r>
              <a:endParaRPr lang="en-US" sz="220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13562" name="Text Box 26"/>
            <p:cNvSpPr txBox="1">
              <a:spLocks noChangeArrowheads="1"/>
            </p:cNvSpPr>
            <p:nvPr/>
          </p:nvSpPr>
          <p:spPr bwMode="auto">
            <a:xfrm>
              <a:off x="2192" y="2773"/>
              <a:ext cx="10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+mn-lt"/>
                  <a:cs typeface="Arial" charset="0"/>
                </a:rPr>
                <a:t>But John Doe is willing to pay more</a:t>
              </a:r>
            </a:p>
          </p:txBody>
        </p:sp>
        <p:sp>
          <p:nvSpPr>
            <p:cNvPr id="2113563" name="Text Box 27"/>
            <p:cNvSpPr txBox="1">
              <a:spLocks noChangeArrowheads="1"/>
            </p:cNvSpPr>
            <p:nvPr/>
          </p:nvSpPr>
          <p:spPr bwMode="auto">
            <a:xfrm>
              <a:off x="2046" y="1314"/>
              <a:ext cx="1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bg1"/>
                  </a:solidFill>
                  <a:latin typeface="+mn-lt"/>
                  <a:cs typeface="Arial" charset="0"/>
                </a:rPr>
                <a:t>X</a:t>
              </a:r>
            </a:p>
          </p:txBody>
        </p:sp>
        <p:sp>
          <p:nvSpPr>
            <p:cNvPr id="2113564" name="Text Box 28"/>
            <p:cNvSpPr txBox="1">
              <a:spLocks noChangeArrowheads="1"/>
            </p:cNvSpPr>
            <p:nvPr/>
          </p:nvSpPr>
          <p:spPr bwMode="auto">
            <a:xfrm>
              <a:off x="2054" y="1697"/>
              <a:ext cx="1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>
                  <a:solidFill>
                    <a:schemeClr val="bg1"/>
                  </a:solidFill>
                  <a:latin typeface="+mn-lt"/>
                  <a:cs typeface="Arial" charset="0"/>
                </a:rPr>
                <a:t>X</a:t>
              </a:r>
            </a:p>
          </p:txBody>
        </p:sp>
        <p:sp>
          <p:nvSpPr>
            <p:cNvPr id="2113565" name="AutoShape 29"/>
            <p:cNvSpPr>
              <a:spLocks noChangeArrowheads="1"/>
            </p:cNvSpPr>
            <p:nvPr/>
          </p:nvSpPr>
          <p:spPr bwMode="auto">
            <a:xfrm>
              <a:off x="2432" y="2172"/>
              <a:ext cx="612" cy="5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429377" y="1276351"/>
            <a:ext cx="2403475" cy="3978275"/>
            <a:chOff x="4050" y="804"/>
            <a:chExt cx="1514" cy="2506"/>
          </a:xfrm>
        </p:grpSpPr>
        <p:sp>
          <p:nvSpPr>
            <p:cNvPr id="2113567" name="Rectangle 31"/>
            <p:cNvSpPr>
              <a:spLocks noChangeArrowheads="1"/>
            </p:cNvSpPr>
            <p:nvPr/>
          </p:nvSpPr>
          <p:spPr bwMode="auto">
            <a:xfrm>
              <a:off x="4229" y="1667"/>
              <a:ext cx="116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spcBef>
                  <a:spcPct val="100000"/>
                </a:spcBef>
                <a:defRPr/>
              </a:pPr>
              <a:r>
                <a:rPr lang="en-US" sz="2200">
                  <a:solidFill>
                    <a:schemeClr val="bg1"/>
                  </a:solidFill>
                  <a:latin typeface="+mn-lt"/>
                  <a:cs typeface="Arial" charset="0"/>
                </a:rPr>
                <a:t>…Position 2</a:t>
              </a:r>
            </a:p>
          </p:txBody>
        </p:sp>
        <p:sp>
          <p:nvSpPr>
            <p:cNvPr id="2113568" name="Rectangle 32"/>
            <p:cNvSpPr>
              <a:spLocks noChangeArrowheads="1"/>
            </p:cNvSpPr>
            <p:nvPr/>
          </p:nvSpPr>
          <p:spPr bwMode="auto">
            <a:xfrm>
              <a:off x="4229" y="1286"/>
              <a:ext cx="116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spcBef>
                  <a:spcPct val="100000"/>
                </a:spcBef>
                <a:defRPr/>
              </a:pPr>
              <a:r>
                <a:rPr lang="en-US" sz="2200">
                  <a:solidFill>
                    <a:schemeClr val="bg1"/>
                  </a:solidFill>
                  <a:latin typeface="+mn-lt"/>
                  <a:cs typeface="Arial" charset="0"/>
                </a:rPr>
                <a:t>…Position 1</a:t>
              </a:r>
            </a:p>
          </p:txBody>
        </p:sp>
        <p:sp>
          <p:nvSpPr>
            <p:cNvPr id="2113569" name="Text Box 33"/>
            <p:cNvSpPr txBox="1">
              <a:spLocks noChangeArrowheads="1"/>
            </p:cNvSpPr>
            <p:nvPr/>
          </p:nvSpPr>
          <p:spPr bwMode="auto">
            <a:xfrm>
              <a:off x="4050" y="2709"/>
              <a:ext cx="151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Pizza Hut </a:t>
              </a:r>
              <a:r>
                <a:rPr lang="en-U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wins position 1; </a:t>
              </a:r>
              <a:br>
                <a:rPr lang="en-US" sz="1400" dirty="0">
                  <a:solidFill>
                    <a:schemeClr val="bg1"/>
                  </a:solidFill>
                  <a:latin typeface="+mn-lt"/>
                  <a:cs typeface="Arial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n-lt"/>
                  <a:cs typeface="Arial" charset="0"/>
                </a:rPr>
                <a:t>Engines </a:t>
              </a:r>
              <a:r>
                <a:rPr lang="en-US" sz="1400" dirty="0">
                  <a:solidFill>
                    <a:schemeClr val="bg1"/>
                  </a:solidFill>
                  <a:latin typeface="+mn-lt"/>
                  <a:cs typeface="Arial" charset="0"/>
                </a:rPr>
                <a:t>rewards relevance in combination with the bid, not the bid alone</a:t>
              </a:r>
            </a:p>
          </p:txBody>
        </p:sp>
        <p:sp>
          <p:nvSpPr>
            <p:cNvPr id="2113570" name="AutoShape 34"/>
            <p:cNvSpPr>
              <a:spLocks noChangeArrowheads="1"/>
            </p:cNvSpPr>
            <p:nvPr/>
          </p:nvSpPr>
          <p:spPr bwMode="auto">
            <a:xfrm>
              <a:off x="4498" y="804"/>
              <a:ext cx="629" cy="292"/>
            </a:xfrm>
            <a:prstGeom prst="roundRect">
              <a:avLst>
                <a:gd name="adj" fmla="val 16667"/>
              </a:avLst>
            </a:prstGeom>
            <a:noFill/>
            <a:ln w="635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  <a:t>Ad</a:t>
              </a:r>
              <a:br>
                <a:rPr lang="en-US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+mn-lt"/>
                  <a:cs typeface="Arial" charset="0"/>
                </a:rPr>
                <a:t>Position</a:t>
              </a:r>
              <a:endParaRPr lang="en-US" sz="20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13571" name="AutoShape 35"/>
            <p:cNvSpPr>
              <a:spLocks noChangeArrowheads="1"/>
            </p:cNvSpPr>
            <p:nvPr/>
          </p:nvSpPr>
          <p:spPr bwMode="auto">
            <a:xfrm>
              <a:off x="4504" y="2173"/>
              <a:ext cx="612" cy="5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36" name="Picture 35" descr="PH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890" y="1962149"/>
            <a:ext cx="880110" cy="62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1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35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Quality Score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Prioritize Key SEO Pages</a:t>
            </a:r>
          </a:p>
          <a:p>
            <a:pPr lvl="1"/>
            <a:r>
              <a:rPr lang="en-US" dirty="0" smtClean="0"/>
              <a:t>Branded Homepage</a:t>
            </a:r>
          </a:p>
          <a:p>
            <a:pPr lvl="1"/>
            <a:r>
              <a:rPr lang="en-US" dirty="0" smtClean="0"/>
              <a:t>Product and Deal Pages</a:t>
            </a:r>
          </a:p>
          <a:p>
            <a:pPr lvl="1"/>
            <a:r>
              <a:rPr lang="en-US" dirty="0" smtClean="0"/>
              <a:t>Store Landing Pages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Indexability</a:t>
            </a:r>
            <a:endParaRPr lang="en-US" dirty="0" smtClean="0"/>
          </a:p>
          <a:p>
            <a:pPr lvl="1"/>
            <a:r>
              <a:rPr lang="en-US" dirty="0" smtClean="0"/>
              <a:t>Text Stored as images are not indexed</a:t>
            </a:r>
          </a:p>
          <a:p>
            <a:pPr lvl="1"/>
            <a:r>
              <a:rPr lang="en-US" dirty="0" smtClean="0"/>
              <a:t>Should have Alt text specified or have system text underneath images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See SEO Tips.pdf for more information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00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Important organic landing pages for queries with a local or geographical component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Landing Pages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01" t="2004" r="48040"/>
          <a:stretch>
            <a:fillRect/>
          </a:stretch>
        </p:blipFill>
        <p:spPr bwMode="auto">
          <a:xfrm>
            <a:off x="152400" y="2789407"/>
            <a:ext cx="3810000" cy="388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809" r="15660"/>
          <a:stretch>
            <a:fillRect/>
          </a:stretch>
        </p:blipFill>
        <p:spPr bwMode="auto">
          <a:xfrm>
            <a:off x="4648200" y="2674933"/>
            <a:ext cx="4350980" cy="41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038600" y="4989963"/>
            <a:ext cx="609600" cy="914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Places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438"/>
            <a:ext cx="8395023" cy="539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28460" y="5906463"/>
            <a:ext cx="1295400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693228" y="5759371"/>
            <a:ext cx="1600200" cy="683264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Google Places\Plus</a:t>
            </a:r>
          </a:p>
          <a:p>
            <a:pPr algn="ctr">
              <a:lnSpc>
                <a:spcPct val="80000"/>
              </a:lnSpc>
            </a:pPr>
            <a:endParaRPr lang="en-US" sz="1600" dirty="0">
              <a:solidFill>
                <a:srgbClr val="3C3C3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1397914"/>
            <a:ext cx="7826829" cy="502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Economical ways of improving search relevance through quality of page</a:t>
            </a:r>
          </a:p>
          <a:p>
            <a:r>
              <a:rPr lang="en-US" dirty="0" smtClean="0"/>
              <a:t>Google Places are important</a:t>
            </a:r>
          </a:p>
          <a:p>
            <a:r>
              <a:rPr lang="en-US" dirty="0" smtClean="0"/>
              <a:t>Store landing pages can improve relevance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Ordering in our Markets</a:t>
            </a:r>
          </a:p>
          <a:p>
            <a:r>
              <a:rPr lang="en-US" dirty="0" smtClean="0"/>
              <a:t>Order Flow Review</a:t>
            </a:r>
          </a:p>
          <a:p>
            <a:r>
              <a:rPr lang="en-US" dirty="0" smtClean="0"/>
              <a:t>Mobile Focus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3393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Phone orders typically ask 1 thing after greeting:</a:t>
            </a:r>
          </a:p>
          <a:p>
            <a:pPr lvl="1"/>
            <a:r>
              <a:rPr lang="en-US" dirty="0" smtClean="0"/>
              <a:t>“Will this be for delivery or take away”</a:t>
            </a:r>
          </a:p>
          <a:p>
            <a:pPr lvl="1"/>
            <a:r>
              <a:rPr lang="en-US" dirty="0" smtClean="0"/>
              <a:t>No use taking order intent if not in trade zone</a:t>
            </a:r>
          </a:p>
          <a:p>
            <a:r>
              <a:rPr lang="en-US" dirty="0" smtClean="0"/>
              <a:t>Online flow should be similar</a:t>
            </a:r>
          </a:p>
          <a:p>
            <a:pPr lvl="1"/>
            <a:r>
              <a:rPr lang="en-US" dirty="0" smtClean="0"/>
              <a:t>Menus, prices, and offers may vary from store to store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Occasion and Location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659" y="1600200"/>
            <a:ext cx="2614994" cy="245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Carry out can be generic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193800"/>
            <a:ext cx="66675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Delivery requires precision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4" y="1397001"/>
            <a:ext cx="66960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Occasion is critical to the shopping flow</a:t>
            </a:r>
          </a:p>
          <a:p>
            <a:r>
              <a:rPr lang="en-US" dirty="0" smtClean="0"/>
              <a:t>Offer different paths</a:t>
            </a:r>
          </a:p>
          <a:p>
            <a:r>
              <a:rPr lang="en-US" dirty="0" smtClean="0"/>
              <a:t>Ask only for necessary information</a:t>
            </a:r>
          </a:p>
          <a:p>
            <a:r>
              <a:rPr lang="en-US" dirty="0" smtClean="0"/>
              <a:t>Potential to use digital mapping process to improve</a:t>
            </a:r>
          </a:p>
          <a:p>
            <a:pPr lvl="1"/>
            <a:r>
              <a:rPr lang="en-US" dirty="0" smtClean="0"/>
              <a:t>US PH locations issues dropped 99%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3962400" cy="5364163"/>
          </a:xfrm>
        </p:spPr>
        <p:txBody>
          <a:bodyPr/>
          <a:lstStyle/>
          <a:p>
            <a:r>
              <a:rPr lang="en-US" dirty="0" smtClean="0"/>
              <a:t>Minimize Scrolling</a:t>
            </a:r>
          </a:p>
          <a:p>
            <a:r>
              <a:rPr lang="en-US" dirty="0" smtClean="0"/>
              <a:t>Short pages convert better than long pages</a:t>
            </a:r>
          </a:p>
          <a:p>
            <a:r>
              <a:rPr lang="en-US" dirty="0" smtClean="0"/>
              <a:t>Consider anchors (bookmark within a page)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4: Adding Product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16574"/>
          <a:stretch>
            <a:fillRect/>
          </a:stretch>
        </p:blipFill>
        <p:spPr bwMode="auto">
          <a:xfrm>
            <a:off x="4212602" y="1112837"/>
            <a:ext cx="31571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8947" r="25263"/>
          <a:stretch>
            <a:fillRect/>
          </a:stretch>
        </p:blipFill>
        <p:spPr bwMode="auto">
          <a:xfrm>
            <a:off x="8786076" y="-11222"/>
            <a:ext cx="281725" cy="34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r="20000"/>
          <a:stretch>
            <a:fillRect/>
          </a:stretch>
        </p:blipFill>
        <p:spPr bwMode="auto">
          <a:xfrm>
            <a:off x="8786076" y="3408455"/>
            <a:ext cx="25386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H="1">
            <a:off x="7369800" y="381000"/>
            <a:ext cx="1416276" cy="731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369798" y="685800"/>
            <a:ext cx="1416278" cy="5791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3657600" cy="5364163"/>
          </a:xfrm>
        </p:spPr>
        <p:txBody>
          <a:bodyPr/>
          <a:lstStyle/>
          <a:p>
            <a:r>
              <a:rPr lang="en-US" dirty="0" smtClean="0"/>
              <a:t>Fewer is better</a:t>
            </a:r>
          </a:p>
          <a:p>
            <a:r>
              <a:rPr lang="en-US" dirty="0" smtClean="0"/>
              <a:t>Easier to navigate</a:t>
            </a:r>
          </a:p>
          <a:p>
            <a:r>
              <a:rPr lang="en-US" dirty="0" smtClean="0"/>
              <a:t>Easier to find product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product categories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13545" r="4070" b="9081"/>
          <a:stretch/>
        </p:blipFill>
        <p:spPr bwMode="auto">
          <a:xfrm>
            <a:off x="3886199" y="1112836"/>
            <a:ext cx="5143853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20" y="4539345"/>
            <a:ext cx="3047319" cy="219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26" y="4540995"/>
            <a:ext cx="2983744" cy="21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3386672" cy="536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Popup </a:t>
            </a:r>
            <a:r>
              <a:rPr lang="en-US" dirty="0" err="1" smtClean="0"/>
              <a:t>upsell</a:t>
            </a:r>
            <a:r>
              <a:rPr lang="en-US" dirty="0" smtClean="0"/>
              <a:t>/cross-sell work in our category</a:t>
            </a:r>
          </a:p>
          <a:p>
            <a:r>
              <a:rPr lang="en-US" dirty="0" smtClean="0"/>
              <a:t>Conditional logic can result in bigger gains</a:t>
            </a:r>
          </a:p>
          <a:p>
            <a:pPr lvl="1"/>
            <a:r>
              <a:rPr lang="en-US" dirty="0" smtClean="0"/>
              <a:t>US PH saw 1.5% gain of SSSG in online tickets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See “Smart Suggestive Selling Rules.pdf”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Guest Check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5272" y="1112837"/>
            <a:ext cx="5528729" cy="447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long forms when possible</a:t>
            </a:r>
          </a:p>
          <a:p>
            <a:r>
              <a:rPr lang="en-US" dirty="0" smtClean="0"/>
              <a:t>Leverage product category pages/sections </a:t>
            </a:r>
          </a:p>
          <a:p>
            <a:r>
              <a:rPr lang="en-US" dirty="0" err="1" smtClean="0"/>
              <a:t>Upsell</a:t>
            </a:r>
            <a:r>
              <a:rPr lang="en-US" dirty="0" smtClean="0"/>
              <a:t>/Cross-sell is very effective in generating higher Guest Check</a:t>
            </a:r>
          </a:p>
          <a:p>
            <a:pPr lvl="1"/>
            <a:r>
              <a:rPr lang="en-US" dirty="0" smtClean="0"/>
              <a:t>Over 1% SSSG possible with logic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4267200" cy="5364163"/>
          </a:xfrm>
        </p:spPr>
        <p:txBody>
          <a:bodyPr/>
          <a:lstStyle/>
          <a:p>
            <a:r>
              <a:rPr lang="en-US" dirty="0" smtClean="0"/>
              <a:t>Simplify to only essential steps</a:t>
            </a:r>
          </a:p>
          <a:p>
            <a:r>
              <a:rPr lang="en-US" dirty="0" smtClean="0"/>
              <a:t>Reduce distractions to focus user on placing order</a:t>
            </a:r>
          </a:p>
          <a:p>
            <a:r>
              <a:rPr lang="en-US" dirty="0" smtClean="0"/>
              <a:t>Security Assurance helps persuade some 1</a:t>
            </a:r>
            <a:r>
              <a:rPr lang="en-US" baseline="30000" dirty="0" smtClean="0"/>
              <a:t>st</a:t>
            </a:r>
            <a:r>
              <a:rPr lang="en-US" dirty="0" smtClean="0"/>
              <a:t> time customers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Checkout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5142" y="1037886"/>
            <a:ext cx="2918216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66837"/>
            <a:ext cx="1390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4876800" cy="5364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Forced registration is #1 reason for abandonment</a:t>
            </a:r>
          </a:p>
          <a:p>
            <a:r>
              <a:rPr lang="en-US" dirty="0" smtClean="0"/>
              <a:t>Challenge the reasons why forcing registration</a:t>
            </a:r>
          </a:p>
          <a:p>
            <a:r>
              <a:rPr lang="en-US" dirty="0" smtClean="0"/>
              <a:t>Market results:</a:t>
            </a:r>
          </a:p>
          <a:p>
            <a:pPr lvl="1"/>
            <a:r>
              <a:rPr lang="en-US" dirty="0" smtClean="0"/>
              <a:t>US: 60% of orders</a:t>
            </a:r>
          </a:p>
          <a:p>
            <a:pPr lvl="1"/>
            <a:r>
              <a:rPr lang="en-US" dirty="0" smtClean="0"/>
              <a:t>Canada: 50% of orders</a:t>
            </a:r>
          </a:p>
          <a:p>
            <a:pPr lvl="1"/>
            <a:r>
              <a:rPr lang="en-US" dirty="0" smtClean="0"/>
              <a:t>UK: XX% of orders in 30 days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Guest Checkout Flow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112838"/>
            <a:ext cx="3618314" cy="33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Ordering in our markets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8534400" cy="5364163"/>
          </a:xfrm>
        </p:spPr>
        <p:txBody>
          <a:bodyPr/>
          <a:lstStyle/>
          <a:p>
            <a:r>
              <a:rPr lang="en-US" dirty="0" smtClean="0"/>
              <a:t>Every click is an opportunity to lose sale</a:t>
            </a:r>
          </a:p>
          <a:p>
            <a:r>
              <a:rPr lang="en-US" dirty="0" smtClean="0"/>
              <a:t>Marketing information can be collected after the sale</a:t>
            </a:r>
          </a:p>
          <a:p>
            <a:r>
              <a:rPr lang="en-US" dirty="0" smtClean="0"/>
              <a:t>Best Practice: How much information does a phone order need?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 Too Much Information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065120"/>
            <a:ext cx="8867775" cy="266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Checkout abandonment can be minimized with simple easy process</a:t>
            </a:r>
          </a:p>
          <a:p>
            <a:r>
              <a:rPr lang="en-US" dirty="0" smtClean="0"/>
              <a:t>Separate  the need for marketing data from purchase elements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Great opportunity to gather more information</a:t>
            </a:r>
          </a:p>
          <a:p>
            <a:pPr lvl="1"/>
            <a:r>
              <a:rPr lang="en-US" dirty="0" smtClean="0"/>
              <a:t>Order Confirmation Page and Email are prime</a:t>
            </a:r>
          </a:p>
          <a:p>
            <a:r>
              <a:rPr lang="en-US" dirty="0" smtClean="0"/>
              <a:t>Ask customer to register for easier ordering</a:t>
            </a:r>
          </a:p>
          <a:p>
            <a:pPr lvl="1"/>
            <a:r>
              <a:rPr lang="en-US" dirty="0" smtClean="0"/>
              <a:t>Pre-fill fields with known info</a:t>
            </a:r>
          </a:p>
          <a:p>
            <a:r>
              <a:rPr lang="en-US" dirty="0" smtClean="0"/>
              <a:t>Conduct guest survey on ordering flow or service</a:t>
            </a:r>
          </a:p>
          <a:p>
            <a:r>
              <a:rPr lang="en-US" dirty="0" smtClean="0"/>
              <a:t>Offer social links as process likely positive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Post Checkout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 page load time</a:t>
            </a:r>
          </a:p>
          <a:p>
            <a:pPr lvl="1"/>
            <a:r>
              <a:rPr lang="en-US" dirty="0" smtClean="0"/>
              <a:t>Every 2 seconds of load time = 8% abandonment rate</a:t>
            </a:r>
          </a:p>
          <a:p>
            <a:pPr lvl="1"/>
            <a:r>
              <a:rPr lang="en-US" dirty="0" smtClean="0"/>
              <a:t>Consider Gomez to monitor performance of key pages/processes</a:t>
            </a:r>
          </a:p>
          <a:p>
            <a:pPr lvl="1"/>
            <a:r>
              <a:rPr lang="en-US" dirty="0" smtClean="0"/>
              <a:t>Can leverage Yum! scale to monitor</a:t>
            </a:r>
          </a:p>
          <a:p>
            <a:r>
              <a:rPr lang="en-US" dirty="0" smtClean="0"/>
              <a:t>Test on popular browsers</a:t>
            </a:r>
          </a:p>
          <a:p>
            <a:pPr lvl="1"/>
            <a:r>
              <a:rPr lang="en-US" dirty="0" smtClean="0"/>
              <a:t>Track browser popularity in your market</a:t>
            </a:r>
          </a:p>
          <a:p>
            <a:pPr lvl="1"/>
            <a:r>
              <a:rPr lang="en-US" dirty="0" smtClean="0"/>
              <a:t>Test for top 2-3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Recommendations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Focus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4191000" cy="5364163"/>
          </a:xfrm>
        </p:spPr>
        <p:txBody>
          <a:bodyPr/>
          <a:lstStyle/>
          <a:p>
            <a:r>
              <a:rPr lang="en-US" dirty="0" smtClean="0"/>
              <a:t>Our category is leading in mobile apps and sites</a:t>
            </a:r>
          </a:p>
          <a:p>
            <a:r>
              <a:rPr lang="en-US" dirty="0" smtClean="0"/>
              <a:t>Google: 30% restaurant searches are done on mobile</a:t>
            </a:r>
          </a:p>
          <a:p>
            <a:pPr lvl="1"/>
            <a:r>
              <a:rPr lang="en-US" dirty="0" smtClean="0"/>
              <a:t>Spiked up to 62% on Valentines Day in 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Opportunities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1" y="1193800"/>
            <a:ext cx="4676673" cy="55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 </a:t>
            </a:r>
            <a:r>
              <a:rPr lang="en-US" dirty="0" err="1" smtClean="0"/>
              <a:t>vs</a:t>
            </a:r>
            <a:r>
              <a:rPr lang="en-US" dirty="0" smtClean="0"/>
              <a:t> Mobile Website Differences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13739"/>
          <a:stretch>
            <a:fillRect/>
          </a:stretch>
        </p:blipFill>
        <p:spPr bwMode="auto">
          <a:xfrm>
            <a:off x="762000" y="1049802"/>
            <a:ext cx="7524750" cy="573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Leads Mobile Category in US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9363" y="1166438"/>
            <a:ext cx="5867510" cy="50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5313" y="6483927"/>
            <a:ext cx="894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Designs available at :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http://www.yumiching.com/groups/2012-global-digital-summit-cascade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PH US Strategy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92045" y="1843790"/>
          <a:ext cx="79947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4832" y="1783830"/>
            <a:ext cx="3372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/>
            <a:r>
              <a:rPr lang="en-US" dirty="0" smtClean="0">
                <a:solidFill>
                  <a:schemeClr val="bg1"/>
                </a:solidFill>
              </a:rPr>
              <a:t>Launch of Mobile Site Ordering </a:t>
            </a:r>
          </a:p>
          <a:p>
            <a:pPr marL="165100" lvl="1" indent="-1651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Full menu</a:t>
            </a:r>
          </a:p>
          <a:p>
            <a:pPr marL="165100" lvl="1" indent="-1651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Requires username/password.</a:t>
            </a:r>
          </a:p>
          <a:p>
            <a:pPr marL="165100" lvl="1" indent="-1651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Cannot register on mobile</a:t>
            </a:r>
          </a:p>
          <a:p>
            <a:pPr marL="165100" lvl="1" indent="-16510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8622" y="4766879"/>
            <a:ext cx="3314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Launch of </a:t>
            </a:r>
            <a:r>
              <a:rPr lang="en-US" dirty="0" err="1" smtClean="0">
                <a:solidFill>
                  <a:schemeClr val="bg1"/>
                </a:solidFill>
              </a:rPr>
              <a:t>iPhone</a:t>
            </a:r>
            <a:r>
              <a:rPr lang="en-US" dirty="0" smtClean="0">
                <a:solidFill>
                  <a:schemeClr val="bg1"/>
                </a:solidFill>
              </a:rPr>
              <a:t> Ordering</a:t>
            </a:r>
          </a:p>
          <a:p>
            <a:pPr marL="225425" lvl="1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Limited menu</a:t>
            </a:r>
          </a:p>
          <a:p>
            <a:pPr marL="225425" lvl="1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Includes game</a:t>
            </a:r>
          </a:p>
          <a:p>
            <a:pPr marL="225425" lvl="1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Requires username/password. </a:t>
            </a:r>
          </a:p>
          <a:p>
            <a:pPr marL="225425" lvl="1" indent="-10477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 register for account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4877" y="1783830"/>
            <a:ext cx="27777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Launch of </a:t>
            </a:r>
            <a:r>
              <a:rPr lang="en-US" dirty="0" err="1" smtClean="0">
                <a:solidFill>
                  <a:schemeClr val="bg1"/>
                </a:solidFill>
              </a:rPr>
              <a:t>iPad</a:t>
            </a:r>
            <a:r>
              <a:rPr lang="en-US" dirty="0" smtClean="0">
                <a:solidFill>
                  <a:schemeClr val="bg1"/>
                </a:solidFill>
              </a:rPr>
              <a:t>, Android</a:t>
            </a:r>
          </a:p>
          <a:p>
            <a:pPr marL="346075" lvl="1" indent="-179388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Full menu</a:t>
            </a:r>
          </a:p>
          <a:p>
            <a:pPr marL="346075" lvl="1" indent="-179388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Guest ordering enabled</a:t>
            </a:r>
          </a:p>
          <a:p>
            <a:pPr marL="346075" lvl="1" indent="-17938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Included </a:t>
            </a:r>
            <a:r>
              <a:rPr lang="en-US" dirty="0" err="1" smtClean="0">
                <a:solidFill>
                  <a:schemeClr val="bg1"/>
                </a:solidFill>
              </a:rPr>
              <a:t>iPhone</a:t>
            </a:r>
            <a:r>
              <a:rPr lang="en-US" dirty="0" smtClean="0">
                <a:solidFill>
                  <a:schemeClr val="bg1"/>
                </a:solidFill>
              </a:rPr>
              <a:t> update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0962" y="4766878"/>
            <a:ext cx="2694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Mobile Site Update</a:t>
            </a:r>
          </a:p>
          <a:p>
            <a:pPr marL="234950" lvl="1" indent="-179388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Guest Ordering Enabled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Mobile Site Outperforms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r="13415"/>
          <a:stretch>
            <a:fillRect/>
          </a:stretch>
        </p:blipFill>
        <p:spPr bwMode="auto">
          <a:xfrm>
            <a:off x="221673" y="979939"/>
            <a:ext cx="8700654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ular Callout 5"/>
          <p:cNvSpPr/>
          <p:nvPr/>
        </p:nvSpPr>
        <p:spPr>
          <a:xfrm>
            <a:off x="4045529" y="1482437"/>
            <a:ext cx="2313709" cy="1011383"/>
          </a:xfrm>
          <a:prstGeom prst="wedgeRectCallout">
            <a:avLst>
              <a:gd name="adj1" fmla="val 105894"/>
              <a:gd name="adj2" fmla="val 22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marketing of mobile site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55973" y="6615145"/>
            <a:ext cx="63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2012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96688" y="6611781"/>
            <a:ext cx="631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2011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</a:t>
            </a:r>
            <a:r>
              <a:rPr lang="en-US" dirty="0" err="1" smtClean="0"/>
              <a:t>eCommerce</a:t>
            </a:r>
            <a:endParaRPr lang="en-US" dirty="0"/>
          </a:p>
        </p:txBody>
      </p:sp>
      <p:sp>
        <p:nvSpPr>
          <p:cNvPr id="6" name="AutoShape 2" descr="Forecast: EU-7 Online Retail Sales Per Country, 2010 To 2015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Forecast: European Online Shoppers As A Percent Of Online Population, 2011 And 2016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1" y="2111829"/>
            <a:ext cx="8154269" cy="443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5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Pizza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500188"/>
            <a:ext cx="8893649" cy="492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82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PH Mobile Site Now Live!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95400"/>
            <a:ext cx="5562599" cy="514634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No account needed</a:t>
            </a:r>
          </a:p>
          <a:p>
            <a:pPr lvl="1"/>
            <a:r>
              <a:rPr lang="en-US" dirty="0" smtClean="0"/>
              <a:t>Vouchers and Deals</a:t>
            </a:r>
          </a:p>
          <a:p>
            <a:pPr lvl="1"/>
            <a:r>
              <a:rPr lang="en-US" dirty="0" smtClean="0"/>
              <a:t>Location Services</a:t>
            </a:r>
          </a:p>
          <a:p>
            <a:pPr lvl="1"/>
            <a:r>
              <a:rPr lang="en-US" dirty="0" smtClean="0"/>
              <a:t>HTML5</a:t>
            </a:r>
          </a:p>
          <a:p>
            <a:r>
              <a:rPr lang="en-US" dirty="0" smtClean="0"/>
              <a:t>Launched 8/1</a:t>
            </a:r>
          </a:p>
          <a:p>
            <a:pPr lvl="1"/>
            <a:r>
              <a:rPr lang="en-US" dirty="0" smtClean="0"/>
              <a:t>30% mix in 30 days!</a:t>
            </a:r>
          </a:p>
          <a:p>
            <a:r>
              <a:rPr lang="en-US" dirty="0" smtClean="0"/>
              <a:t>Developed by UK Firm: </a:t>
            </a:r>
            <a:r>
              <a:rPr lang="en-US" dirty="0" err="1" smtClean="0"/>
              <a:t>Bemoko</a:t>
            </a:r>
            <a:endParaRPr lang="en-US" dirty="0" smtClean="0"/>
          </a:p>
          <a:p>
            <a:r>
              <a:rPr lang="en-US" dirty="0" smtClean="0"/>
              <a:t>Designed by UK Firm: </a:t>
            </a:r>
            <a:r>
              <a:rPr lang="en-US" dirty="0" err="1" smtClean="0"/>
              <a:t>Linney</a:t>
            </a:r>
            <a:endParaRPr lang="en-US" dirty="0" smtClean="0"/>
          </a:p>
          <a:p>
            <a:pPr lvl="1"/>
            <a:r>
              <a:rPr lang="en-US" dirty="0" smtClean="0"/>
              <a:t>Design available at:</a:t>
            </a:r>
          </a:p>
          <a:p>
            <a:pPr lvl="1">
              <a:buNone/>
            </a:pPr>
            <a:r>
              <a:rPr lang="en-GB" u="sng" dirty="0" smtClean="0">
                <a:hlinkClick r:id="rId2"/>
              </a:rPr>
              <a:t>http://phdmobile.digital.linneydesign.com/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0564" y="1295400"/>
            <a:ext cx="2065403" cy="419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4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5638800" cy="536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Shared infrastructure with Canada, Romania, and India</a:t>
            </a:r>
          </a:p>
          <a:p>
            <a:pPr lvl="1"/>
            <a:r>
              <a:rPr lang="en-US" dirty="0" smtClean="0"/>
              <a:t>Share cost to develop mobile site</a:t>
            </a:r>
          </a:p>
          <a:p>
            <a:pPr lvl="1"/>
            <a:r>
              <a:rPr lang="en-US" dirty="0" smtClean="0"/>
              <a:t>Pay minimal localization fee to launch </a:t>
            </a:r>
          </a:p>
          <a:p>
            <a:pPr lvl="1"/>
            <a:r>
              <a:rPr lang="en-US" dirty="0" smtClean="0"/>
              <a:t>Future GOE customers launch with web + mobile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Based on PH US success</a:t>
            </a:r>
          </a:p>
          <a:p>
            <a:pPr lvl="1"/>
            <a:r>
              <a:rPr lang="en-US" dirty="0" smtClean="0"/>
              <a:t>No account needed</a:t>
            </a:r>
          </a:p>
          <a:p>
            <a:pPr lvl="1"/>
            <a:r>
              <a:rPr lang="en-US" dirty="0" smtClean="0"/>
              <a:t>Dynamic menu</a:t>
            </a:r>
          </a:p>
          <a:p>
            <a:pPr lvl="1"/>
            <a:r>
              <a:rPr lang="en-US" dirty="0" smtClean="0"/>
              <a:t>Deals and Vouchers</a:t>
            </a:r>
          </a:p>
          <a:p>
            <a:r>
              <a:rPr lang="en-US" dirty="0" smtClean="0"/>
              <a:t>Ready Nov 2012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and others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3981" t="18261" r="13981" b="18261"/>
          <a:stretch>
            <a:fillRect/>
          </a:stretch>
        </p:blipFill>
        <p:spPr bwMode="auto">
          <a:xfrm>
            <a:off x="6092251" y="1196876"/>
            <a:ext cx="2871776" cy="449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4419600" cy="5364163"/>
          </a:xfrm>
        </p:spPr>
        <p:txBody>
          <a:bodyPr/>
          <a:lstStyle/>
          <a:p>
            <a:r>
              <a:rPr lang="en-US" dirty="0" smtClean="0"/>
              <a:t>Ask users to rate app after order confirmation</a:t>
            </a:r>
          </a:p>
          <a:p>
            <a:pPr lvl="1"/>
            <a:r>
              <a:rPr lang="en-US" dirty="0" smtClean="0"/>
              <a:t>Higher likelihood of positive experience</a:t>
            </a:r>
          </a:p>
          <a:p>
            <a:r>
              <a:rPr lang="en-US" dirty="0" smtClean="0"/>
              <a:t>PH US apps all have 4 star+ ratings!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App Ratings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31901"/>
            <a:ext cx="26670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App Store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467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Currently at least 5 markets have apps available in the app store</a:t>
            </a:r>
          </a:p>
          <a:p>
            <a:r>
              <a:rPr lang="en-US" dirty="0" smtClean="0"/>
              <a:t>Request to publish only in Country Market</a:t>
            </a:r>
          </a:p>
          <a:p>
            <a:pPr lvl="1"/>
            <a:r>
              <a:rPr lang="en-US" dirty="0" smtClean="0"/>
              <a:t>Align with host country if need to publish in different app store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" y="3042193"/>
            <a:ext cx="4739413" cy="355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t="45000"/>
          <a:stretch>
            <a:fillRect/>
          </a:stretch>
        </p:blipFill>
        <p:spPr bwMode="auto">
          <a:xfrm>
            <a:off x="4404589" y="4641745"/>
            <a:ext cx="4739413" cy="195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3635830"/>
            <a:ext cx="727012" cy="54824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4985658"/>
            <a:ext cx="727012" cy="54824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93674" y="4985658"/>
            <a:ext cx="727012" cy="54824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78021" y="4985658"/>
            <a:ext cx="727012" cy="54824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78021" y="5533902"/>
            <a:ext cx="727012" cy="54824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91702" y="5533902"/>
            <a:ext cx="727012" cy="54824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and restaurants go together</a:t>
            </a:r>
          </a:p>
          <a:p>
            <a:r>
              <a:rPr lang="en-US" dirty="0" smtClean="0"/>
              <a:t>Prioritize mobile website ASAP</a:t>
            </a:r>
          </a:p>
          <a:p>
            <a:pPr lvl="1"/>
            <a:r>
              <a:rPr lang="en-US" dirty="0" smtClean="0"/>
              <a:t>Apps average ~ 8%	 (of digital)</a:t>
            </a:r>
          </a:p>
          <a:p>
            <a:pPr lvl="1"/>
            <a:r>
              <a:rPr lang="en-US" dirty="0" smtClean="0"/>
              <a:t>Mobile website – 25% (of digital)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How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87091" cy="4525963"/>
          </a:xfrm>
        </p:spPr>
        <p:txBody>
          <a:bodyPr/>
          <a:lstStyle/>
          <a:p>
            <a:r>
              <a:rPr lang="en-US" dirty="0" smtClean="0"/>
              <a:t>Leverage structured design process</a:t>
            </a:r>
          </a:p>
          <a:p>
            <a:pPr lvl="1"/>
            <a:r>
              <a:rPr lang="en-US" dirty="0" smtClean="0"/>
              <a:t>Wireframes</a:t>
            </a:r>
          </a:p>
          <a:p>
            <a:pPr lvl="1"/>
            <a:r>
              <a:rPr lang="en-US" dirty="0" smtClean="0"/>
              <a:t>Content guide</a:t>
            </a:r>
          </a:p>
          <a:p>
            <a:r>
              <a:rPr lang="en-US" dirty="0" smtClean="0"/>
              <a:t>US PH designs are available to 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863" y="1399282"/>
            <a:ext cx="4119759" cy="25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4261" y="4042318"/>
            <a:ext cx="2014104" cy="267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Optimize pages for search</a:t>
            </a:r>
          </a:p>
          <a:p>
            <a:pPr lvl="1"/>
            <a:r>
              <a:rPr lang="en-US" dirty="0" smtClean="0"/>
              <a:t>Over 50% of traffic can come from search</a:t>
            </a:r>
          </a:p>
          <a:p>
            <a:r>
              <a:rPr lang="en-US" dirty="0" smtClean="0"/>
              <a:t>Review user experience and look for improvements</a:t>
            </a:r>
          </a:p>
          <a:p>
            <a:pPr lvl="1"/>
            <a:r>
              <a:rPr lang="en-US" dirty="0" smtClean="0"/>
              <a:t>Guest user flow: 50% customers prefer</a:t>
            </a:r>
          </a:p>
          <a:p>
            <a:pPr lvl="1"/>
            <a:r>
              <a:rPr lang="en-US" dirty="0" smtClean="0"/>
              <a:t>Checkout process</a:t>
            </a:r>
          </a:p>
          <a:p>
            <a:r>
              <a:rPr lang="en-US" dirty="0" smtClean="0"/>
              <a:t>Consider Digitized Trade Areas</a:t>
            </a:r>
          </a:p>
          <a:p>
            <a:r>
              <a:rPr lang="en-US" dirty="0" smtClean="0"/>
              <a:t>Prioritize mobile friendly site </a:t>
            </a:r>
            <a:r>
              <a:rPr lang="en-US" dirty="0" err="1" smtClean="0"/>
              <a:t>vs</a:t>
            </a:r>
            <a:r>
              <a:rPr lang="en-US" dirty="0" smtClean="0"/>
              <a:t> apps</a:t>
            </a:r>
          </a:p>
          <a:p>
            <a:pPr lvl="1"/>
            <a:r>
              <a:rPr lang="en-US" dirty="0" smtClean="0"/>
              <a:t>Source of over 25% of digital 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762000" y="849133"/>
            <a:ext cx="7696200" cy="1727200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31" tIns="45715" rIns="91431" bIns="45715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62000" y="2768600"/>
            <a:ext cx="7696200" cy="1828800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31" tIns="45715" rIns="91431" bIns="45715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62000" y="4851400"/>
            <a:ext cx="7696200" cy="1727200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31" tIns="45715" rIns="91431" bIns="45715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850" y="0"/>
            <a:ext cx="71628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The Delivery Business Case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5400"/>
            <a:ext cx="5850228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Call Center / Labor Savings</a:t>
            </a:r>
          </a:p>
        </p:txBody>
      </p:sp>
      <p:pic>
        <p:nvPicPr>
          <p:cNvPr id="4" name="Picture 3" descr="CS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892193"/>
            <a:ext cx="1965050" cy="1606975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971800" y="3276600"/>
            <a:ext cx="6019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FFC000"/>
              </a:buClr>
              <a:buSzTx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Higher Guest Check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43200" y="5232400"/>
            <a:ext cx="5733245" cy="154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3175" eaLnBrk="0" hangingPunct="0">
              <a:lnSpc>
                <a:spcPct val="12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Customer Satisfaction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f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5675" y="4895399"/>
            <a:ext cx="1828800" cy="161454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Documents and Settings\knb5643\Local Settings\Temporary Internet Files\Content.IE5\LEOHFAYG\MP91021643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21000"/>
            <a:ext cx="1828800" cy="16256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06994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Online Mix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" y="1381943"/>
            <a:ext cx="8892625" cy="53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KFC Delivery Online Mix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00" y="1288485"/>
            <a:ext cx="8903388" cy="536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apply to everyone</a:t>
            </a:r>
          </a:p>
          <a:p>
            <a:pPr lvl="1"/>
            <a:r>
              <a:rPr lang="en-US" dirty="0" smtClean="0"/>
              <a:t>If starting, start off best in class</a:t>
            </a:r>
          </a:p>
          <a:p>
            <a:pPr lvl="1"/>
            <a:r>
              <a:rPr lang="en-US" dirty="0" smtClean="0"/>
              <a:t>If established, improve on updates</a:t>
            </a:r>
          </a:p>
          <a:p>
            <a:r>
              <a:rPr lang="en-US" dirty="0" smtClean="0"/>
              <a:t>Emerging markets</a:t>
            </a:r>
          </a:p>
          <a:p>
            <a:pPr lvl="1"/>
            <a:r>
              <a:rPr lang="en-US" dirty="0" smtClean="0"/>
              <a:t>Expect lower mix initially</a:t>
            </a:r>
          </a:p>
          <a:p>
            <a:pPr lvl="1"/>
            <a:r>
              <a:rPr lang="en-US" dirty="0" smtClean="0"/>
              <a:t>Beat competition to online (at least match)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</a:t>
            </a:r>
            <a:r>
              <a:rPr lang="en-US" dirty="0" err="1" smtClean="0"/>
              <a:t>vs</a:t>
            </a:r>
            <a:r>
              <a:rPr lang="en-US" dirty="0" smtClean="0"/>
              <a:t> Developed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ordering flow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5654</TotalTime>
  <Words>1260</Words>
  <Application>Microsoft Office PowerPoint</Application>
  <PresentationFormat>On-screen Show (4:3)</PresentationFormat>
  <Paragraphs>262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Online and Mobile</vt:lpstr>
      <vt:lpstr>Agenda</vt:lpstr>
      <vt:lpstr>Online Ordering in our markets</vt:lpstr>
      <vt:lpstr>Europe eCommerce</vt:lpstr>
      <vt:lpstr>The Delivery Business Case</vt:lpstr>
      <vt:lpstr>PH Online Mix</vt:lpstr>
      <vt:lpstr>KFC Delivery Online Mix</vt:lpstr>
      <vt:lpstr>Emerging vs Developed</vt:lpstr>
      <vt:lpstr>Online ordering flow</vt:lpstr>
      <vt:lpstr>Typical Online Customer Flow</vt:lpstr>
      <vt:lpstr>Step 1: Finding our stores</vt:lpstr>
      <vt:lpstr>Search and Delivery Business</vt:lpstr>
      <vt:lpstr>Anatomy of the Search Page</vt:lpstr>
      <vt:lpstr>Bidding and Paying to Be Number One</vt:lpstr>
      <vt:lpstr>Improving Quality Score </vt:lpstr>
      <vt:lpstr>Store Landing Pages</vt:lpstr>
      <vt:lpstr>Google Places</vt:lpstr>
      <vt:lpstr>Opportunity</vt:lpstr>
      <vt:lpstr>Key Lessons</vt:lpstr>
      <vt:lpstr>Step 2: Occasion and Location</vt:lpstr>
      <vt:lpstr>Carry out can be generic</vt:lpstr>
      <vt:lpstr>Delivery requires precision</vt:lpstr>
      <vt:lpstr>Key Lessons</vt:lpstr>
      <vt:lpstr>Step 4: Adding Product</vt:lpstr>
      <vt:lpstr>Consider product categories</vt:lpstr>
      <vt:lpstr>Increasing Guest Check</vt:lpstr>
      <vt:lpstr>Key Lessons</vt:lpstr>
      <vt:lpstr>Step 4: Checkout </vt:lpstr>
      <vt:lpstr>Consider Guest Checkout Flow</vt:lpstr>
      <vt:lpstr>Resist Too Much Information</vt:lpstr>
      <vt:lpstr>Key Lessons</vt:lpstr>
      <vt:lpstr>Step 5: Post Checkout</vt:lpstr>
      <vt:lpstr>Other Recommendations</vt:lpstr>
      <vt:lpstr>Mobile Focus</vt:lpstr>
      <vt:lpstr>Mobile Opportunities</vt:lpstr>
      <vt:lpstr>App vs Mobile Website Differences</vt:lpstr>
      <vt:lpstr>PH Leads Mobile Category in US</vt:lpstr>
      <vt:lpstr>Evolution of PH US Strategy</vt:lpstr>
      <vt:lpstr>US Mobile Site Outperforms</vt:lpstr>
      <vt:lpstr>Not Just Pizza</vt:lpstr>
      <vt:lpstr>UK PH Mobile Site Now Live!</vt:lpstr>
      <vt:lpstr>Australia and others</vt:lpstr>
      <vt:lpstr>Improve App Ratings</vt:lpstr>
      <vt:lpstr>Apple App Store Opportunity</vt:lpstr>
      <vt:lpstr>Lessons Learned</vt:lpstr>
      <vt:lpstr>Know How Sharing</vt:lpstr>
      <vt:lpstr>Session Summary</vt:lpstr>
    </vt:vector>
  </TitlesOfParts>
  <Company>Yum! 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John Lee</dc:creator>
  <cp:lastModifiedBy>CXC3161</cp:lastModifiedBy>
  <cp:revision>42</cp:revision>
  <dcterms:created xsi:type="dcterms:W3CDTF">2012-07-17T20:58:27Z</dcterms:created>
  <dcterms:modified xsi:type="dcterms:W3CDTF">2012-10-09T10:11:07Z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1801733620</vt:i4>
  </property>
  <property fmtid="{D5CDD505-2E9C-101B-9397-08002B2CF9AE}" pid="3" name="_NewReviewCycle">
    <vt:lpwstr/>
  </property>
  <property fmtid="{D5CDD505-2E9C-101B-9397-08002B2CF9AE}" pid="4" name="_EmailSubject">
    <vt:lpwstr>follow up survey answers</vt:lpwstr>
  </property>
  <property fmtid="{D5CDD505-2E9C-101B-9397-08002B2CF9AE}" pid="5" name="_AuthorEmail">
    <vt:lpwstr>Jason.Graf@Yum.com</vt:lpwstr>
  </property>
  <property fmtid="{D5CDD505-2E9C-101B-9397-08002B2CF9AE}" pid="6" name="_AuthorEmailDisplayName">
    <vt:lpwstr>Graf, Jason</vt:lpwstr>
  </property>
  <property fmtid="{D5CDD505-2E9C-101B-9397-08002B2CF9AE}" pid="7" name="_PreviousAdHocReviewCycleID">
    <vt:i4>290542039</vt:i4>
  </property>
</Properties>
</file>